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94" r:id="rId3"/>
    <p:sldMasterId id="2147483706" r:id="rId4"/>
  </p:sldMasterIdLst>
  <p:notesMasterIdLst>
    <p:notesMasterId r:id="rId110"/>
  </p:notesMasterIdLst>
  <p:sldIdLst>
    <p:sldId id="262" r:id="rId5"/>
    <p:sldId id="352" r:id="rId6"/>
    <p:sldId id="353" r:id="rId7"/>
    <p:sldId id="325" r:id="rId8"/>
    <p:sldId id="326" r:id="rId9"/>
    <p:sldId id="257" r:id="rId10"/>
    <p:sldId id="258" r:id="rId11"/>
    <p:sldId id="263" r:id="rId12"/>
    <p:sldId id="354" r:id="rId13"/>
    <p:sldId id="265" r:id="rId14"/>
    <p:sldId id="356" r:id="rId15"/>
    <p:sldId id="317" r:id="rId16"/>
    <p:sldId id="391" r:id="rId17"/>
    <p:sldId id="392" r:id="rId18"/>
    <p:sldId id="355" r:id="rId19"/>
    <p:sldId id="266" r:id="rId20"/>
    <p:sldId id="357" r:id="rId21"/>
    <p:sldId id="358" r:id="rId22"/>
    <p:sldId id="359" r:id="rId23"/>
    <p:sldId id="331" r:id="rId24"/>
    <p:sldId id="336" r:id="rId25"/>
    <p:sldId id="335" r:id="rId26"/>
    <p:sldId id="267" r:id="rId27"/>
    <p:sldId id="332" r:id="rId28"/>
    <p:sldId id="333" r:id="rId29"/>
    <p:sldId id="280" r:id="rId30"/>
    <p:sldId id="281" r:id="rId31"/>
    <p:sldId id="431" r:id="rId32"/>
    <p:sldId id="278" r:id="rId33"/>
    <p:sldId id="390" r:id="rId34"/>
    <p:sldId id="279" r:id="rId35"/>
    <p:sldId id="394" r:id="rId36"/>
    <p:sldId id="283" r:id="rId37"/>
    <p:sldId id="284" r:id="rId38"/>
    <p:sldId id="285" r:id="rId39"/>
    <p:sldId id="360" r:id="rId40"/>
    <p:sldId id="282" r:id="rId41"/>
    <p:sldId id="361" r:id="rId42"/>
    <p:sldId id="349" r:id="rId43"/>
    <p:sldId id="350" r:id="rId44"/>
    <p:sldId id="351" r:id="rId45"/>
    <p:sldId id="260" r:id="rId46"/>
    <p:sldId id="261" r:id="rId47"/>
    <p:sldId id="327" r:id="rId48"/>
    <p:sldId id="370" r:id="rId49"/>
    <p:sldId id="371" r:id="rId50"/>
    <p:sldId id="372" r:id="rId51"/>
    <p:sldId id="328" r:id="rId52"/>
    <p:sldId id="329" r:id="rId53"/>
    <p:sldId id="330" r:id="rId54"/>
    <p:sldId id="364" r:id="rId55"/>
    <p:sldId id="378" r:id="rId56"/>
    <p:sldId id="363" r:id="rId57"/>
    <p:sldId id="381" r:id="rId58"/>
    <p:sldId id="395" r:id="rId59"/>
    <p:sldId id="301" r:id="rId60"/>
    <p:sldId id="302" r:id="rId61"/>
    <p:sldId id="305" r:id="rId62"/>
    <p:sldId id="303" r:id="rId63"/>
    <p:sldId id="373" r:id="rId64"/>
    <p:sldId id="374" r:id="rId65"/>
    <p:sldId id="375" r:id="rId66"/>
    <p:sldId id="376" r:id="rId67"/>
    <p:sldId id="382" r:id="rId68"/>
    <p:sldId id="379" r:id="rId69"/>
    <p:sldId id="380" r:id="rId70"/>
    <p:sldId id="383" r:id="rId71"/>
    <p:sldId id="384" r:id="rId72"/>
    <p:sldId id="385" r:id="rId73"/>
    <p:sldId id="386" r:id="rId74"/>
    <p:sldId id="387" r:id="rId75"/>
    <p:sldId id="388" r:id="rId76"/>
    <p:sldId id="396" r:id="rId77"/>
    <p:sldId id="432" r:id="rId78"/>
    <p:sldId id="435" r:id="rId79"/>
    <p:sldId id="433" r:id="rId80"/>
    <p:sldId id="436" r:id="rId81"/>
    <p:sldId id="397" r:id="rId82"/>
    <p:sldId id="441" r:id="rId83"/>
    <p:sldId id="399" r:id="rId84"/>
    <p:sldId id="437" r:id="rId85"/>
    <p:sldId id="369" r:id="rId86"/>
    <p:sldId id="277" r:id="rId87"/>
    <p:sldId id="407" r:id="rId88"/>
    <p:sldId id="442" r:id="rId89"/>
    <p:sldId id="344" r:id="rId90"/>
    <p:sldId id="271" r:id="rId91"/>
    <p:sldId id="412" r:id="rId92"/>
    <p:sldId id="413" r:id="rId93"/>
    <p:sldId id="443" r:id="rId94"/>
    <p:sldId id="347" r:id="rId95"/>
    <p:sldId id="419" r:id="rId96"/>
    <p:sldId id="439" r:id="rId97"/>
    <p:sldId id="337" r:id="rId98"/>
    <p:sldId id="444" r:id="rId99"/>
    <p:sldId id="421" r:id="rId100"/>
    <p:sldId id="423" r:id="rId101"/>
    <p:sldId id="445" r:id="rId102"/>
    <p:sldId id="427" r:id="rId103"/>
    <p:sldId id="425" r:id="rId104"/>
    <p:sldId id="429" r:id="rId105"/>
    <p:sldId id="446" r:id="rId106"/>
    <p:sldId id="368" r:id="rId107"/>
    <p:sldId id="389" r:id="rId108"/>
    <p:sldId id="367"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4" autoAdjust="0"/>
    <p:restoredTop sz="94660"/>
  </p:normalViewPr>
  <p:slideViewPr>
    <p:cSldViewPr snapToGrid="0">
      <p:cViewPr>
        <p:scale>
          <a:sx n="100" d="100"/>
          <a:sy n="100" d="100"/>
        </p:scale>
        <p:origin x="58" y="-5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8807E-FEAA-4CB9-A748-C12F5638B905}"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39D1E155-9D4C-4B53-8EA2-8D19626405ED}">
      <dgm:prSet custT="1"/>
      <dgm:spPr/>
      <dgm:t>
        <a:bodyPr/>
        <a:lstStyle/>
        <a:p>
          <a:pPr rtl="0"/>
          <a:r>
            <a:rPr lang="en-US" sz="1800" b="1" i="0" dirty="0"/>
            <a:t>Binary cross entropy.</a:t>
          </a:r>
        </a:p>
      </dgm:t>
    </dgm:pt>
    <dgm:pt modelId="{E678BF5E-E55B-4485-BFAC-7FC3C37ECC4D}" type="parTrans" cxnId="{DA4C122D-E510-49D7-84DB-38EB683E1CC8}">
      <dgm:prSet/>
      <dgm:spPr/>
      <dgm:t>
        <a:bodyPr/>
        <a:lstStyle/>
        <a:p>
          <a:endParaRPr lang="en-US"/>
        </a:p>
      </dgm:t>
    </dgm:pt>
    <dgm:pt modelId="{1FD22980-BA7B-4111-A03B-B227B88D450C}" type="sibTrans" cxnId="{DA4C122D-E510-49D7-84DB-38EB683E1CC8}">
      <dgm:prSet/>
      <dgm:spPr/>
      <dgm:t>
        <a:bodyPr/>
        <a:lstStyle/>
        <a:p>
          <a:endParaRPr lang="en-US"/>
        </a:p>
      </dgm:t>
    </dgm:pt>
    <dgm:pt modelId="{BAF09F42-D54E-47CF-908B-FB93B5052673}" type="pres">
      <dgm:prSet presAssocID="{A0E8807E-FEAA-4CB9-A748-C12F5638B905}" presName="Name0" presStyleCnt="0">
        <dgm:presLayoutVars>
          <dgm:dir/>
          <dgm:animLvl val="lvl"/>
          <dgm:resizeHandles val="exact"/>
        </dgm:presLayoutVars>
      </dgm:prSet>
      <dgm:spPr/>
    </dgm:pt>
    <dgm:pt modelId="{28064183-A007-4555-A0D3-F1EF8E8D003A}" type="pres">
      <dgm:prSet presAssocID="{39D1E155-9D4C-4B53-8EA2-8D19626405ED}" presName="linNode" presStyleCnt="0"/>
      <dgm:spPr/>
    </dgm:pt>
    <dgm:pt modelId="{92A93C01-E315-4437-951E-2954E4CDF257}" type="pres">
      <dgm:prSet presAssocID="{39D1E155-9D4C-4B53-8EA2-8D19626405ED}" presName="parentText" presStyleLbl="node1" presStyleIdx="0" presStyleCnt="1" custLinFactNeighborX="-1709" custLinFactNeighborY="-14011">
        <dgm:presLayoutVars>
          <dgm:chMax val="1"/>
          <dgm:bulletEnabled val="1"/>
        </dgm:presLayoutVars>
      </dgm:prSet>
      <dgm:spPr/>
    </dgm:pt>
  </dgm:ptLst>
  <dgm:cxnLst>
    <dgm:cxn modelId="{C197A20E-E7AF-4913-B987-E45ECA0C2CBC}" type="presOf" srcId="{A0E8807E-FEAA-4CB9-A748-C12F5638B905}" destId="{BAF09F42-D54E-47CF-908B-FB93B5052673}" srcOrd="0" destOrd="0" presId="urn:microsoft.com/office/officeart/2005/8/layout/vList5"/>
    <dgm:cxn modelId="{DA4C122D-E510-49D7-84DB-38EB683E1CC8}" srcId="{A0E8807E-FEAA-4CB9-A748-C12F5638B905}" destId="{39D1E155-9D4C-4B53-8EA2-8D19626405ED}" srcOrd="0" destOrd="0" parTransId="{E678BF5E-E55B-4485-BFAC-7FC3C37ECC4D}" sibTransId="{1FD22980-BA7B-4111-A03B-B227B88D450C}"/>
    <dgm:cxn modelId="{35A172C8-9106-4602-90D1-494274E29BC0}" type="presOf" srcId="{39D1E155-9D4C-4B53-8EA2-8D19626405ED}" destId="{92A93C01-E315-4437-951E-2954E4CDF257}" srcOrd="0" destOrd="0" presId="urn:microsoft.com/office/officeart/2005/8/layout/vList5"/>
    <dgm:cxn modelId="{EEA8DA9D-9DAC-44AC-AC62-29E17E9133EE}" type="presParOf" srcId="{BAF09F42-D54E-47CF-908B-FB93B5052673}" destId="{28064183-A007-4555-A0D3-F1EF8E8D003A}" srcOrd="0" destOrd="0" presId="urn:microsoft.com/office/officeart/2005/8/layout/vList5"/>
    <dgm:cxn modelId="{E878436A-515B-4183-9280-4C02EE37F45C}" type="presParOf" srcId="{28064183-A007-4555-A0D3-F1EF8E8D003A}" destId="{92A93C01-E315-4437-951E-2954E4CDF25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2F0078-F2A9-4B2C-8E28-B612FBC9969F}"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9B87C3FB-14F9-4A6A-9756-AE1A3C8F3FB7}">
      <dgm:prSet custT="1"/>
      <dgm:spPr/>
      <dgm:t>
        <a:bodyPr/>
        <a:lstStyle/>
        <a:p>
          <a:pPr rtl="0"/>
          <a:r>
            <a:rPr lang="en-US" sz="1800" b="1" i="0" dirty="0"/>
            <a:t>Categorical cross entropy.</a:t>
          </a:r>
        </a:p>
      </dgm:t>
    </dgm:pt>
    <dgm:pt modelId="{0ADD7F54-6E52-4601-B1F0-D7A9D4E9F87C}" type="parTrans" cxnId="{911F556D-34FB-4209-9408-018E38273D3C}">
      <dgm:prSet/>
      <dgm:spPr/>
      <dgm:t>
        <a:bodyPr/>
        <a:lstStyle/>
        <a:p>
          <a:endParaRPr lang="en-US"/>
        </a:p>
      </dgm:t>
    </dgm:pt>
    <dgm:pt modelId="{A3E1B4FC-7E01-47DA-8B70-4F333894CD46}" type="sibTrans" cxnId="{911F556D-34FB-4209-9408-018E38273D3C}">
      <dgm:prSet/>
      <dgm:spPr/>
      <dgm:t>
        <a:bodyPr/>
        <a:lstStyle/>
        <a:p>
          <a:endParaRPr lang="en-US"/>
        </a:p>
      </dgm:t>
    </dgm:pt>
    <dgm:pt modelId="{8A1C309A-3B98-44CF-84D6-EE790561F6FF}" type="pres">
      <dgm:prSet presAssocID="{A32F0078-F2A9-4B2C-8E28-B612FBC9969F}" presName="Name0" presStyleCnt="0">
        <dgm:presLayoutVars>
          <dgm:dir/>
          <dgm:animLvl val="lvl"/>
          <dgm:resizeHandles val="exact"/>
        </dgm:presLayoutVars>
      </dgm:prSet>
      <dgm:spPr/>
    </dgm:pt>
    <dgm:pt modelId="{AA129AEB-ECAE-4D89-8F00-3B8A350686D2}" type="pres">
      <dgm:prSet presAssocID="{9B87C3FB-14F9-4A6A-9756-AE1A3C8F3FB7}" presName="linNode" presStyleCnt="0"/>
      <dgm:spPr/>
    </dgm:pt>
    <dgm:pt modelId="{10E19817-FCAA-4C5C-844B-723B5719F06A}" type="pres">
      <dgm:prSet presAssocID="{9B87C3FB-14F9-4A6A-9756-AE1A3C8F3FB7}" presName="parentText" presStyleLbl="node1" presStyleIdx="0" presStyleCnt="1" custLinFactNeighborX="-15874" custLinFactNeighborY="14303">
        <dgm:presLayoutVars>
          <dgm:chMax val="1"/>
          <dgm:bulletEnabled val="1"/>
        </dgm:presLayoutVars>
      </dgm:prSet>
      <dgm:spPr/>
    </dgm:pt>
  </dgm:ptLst>
  <dgm:cxnLst>
    <dgm:cxn modelId="{633D0D48-2A9F-4973-8213-5FAF9E8B33A5}" type="presOf" srcId="{9B87C3FB-14F9-4A6A-9756-AE1A3C8F3FB7}" destId="{10E19817-FCAA-4C5C-844B-723B5719F06A}" srcOrd="0" destOrd="0" presId="urn:microsoft.com/office/officeart/2005/8/layout/vList5"/>
    <dgm:cxn modelId="{911F556D-34FB-4209-9408-018E38273D3C}" srcId="{A32F0078-F2A9-4B2C-8E28-B612FBC9969F}" destId="{9B87C3FB-14F9-4A6A-9756-AE1A3C8F3FB7}" srcOrd="0" destOrd="0" parTransId="{0ADD7F54-6E52-4601-B1F0-D7A9D4E9F87C}" sibTransId="{A3E1B4FC-7E01-47DA-8B70-4F333894CD46}"/>
    <dgm:cxn modelId="{2707B650-7113-4E0D-99B7-1AC5E79A0CC9}" type="presOf" srcId="{A32F0078-F2A9-4B2C-8E28-B612FBC9969F}" destId="{8A1C309A-3B98-44CF-84D6-EE790561F6FF}" srcOrd="0" destOrd="0" presId="urn:microsoft.com/office/officeart/2005/8/layout/vList5"/>
    <dgm:cxn modelId="{0552F857-3E60-4883-AA98-19305F0B3700}" type="presParOf" srcId="{8A1C309A-3B98-44CF-84D6-EE790561F6FF}" destId="{AA129AEB-ECAE-4D89-8F00-3B8A350686D2}" srcOrd="0" destOrd="0" presId="urn:microsoft.com/office/officeart/2005/8/layout/vList5"/>
    <dgm:cxn modelId="{4893F82C-0CF2-4347-8AD0-ADC7193E2D21}" type="presParOf" srcId="{AA129AEB-ECAE-4D89-8F00-3B8A350686D2}" destId="{10E19817-FCAA-4C5C-844B-723B5719F06A}"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85A5F3-C784-479A-9350-91CDE39C665E}"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250BB3C8-8DCC-4B8A-BCD3-852C215F6BCA}">
      <dgm:prSet/>
      <dgm:spPr/>
      <dgm:t>
        <a:bodyPr/>
        <a:lstStyle/>
        <a:p>
          <a:r>
            <a:rPr lang="en-US"/>
            <a:t>Advantages of Google Colabs:</a:t>
          </a:r>
        </a:p>
      </dgm:t>
    </dgm:pt>
    <dgm:pt modelId="{ABB2231C-FE35-43A4-BBB0-E42B6E2631BE}" type="parTrans" cxnId="{A2E392D0-E38E-45A6-A778-82D579DC25EE}">
      <dgm:prSet/>
      <dgm:spPr/>
      <dgm:t>
        <a:bodyPr/>
        <a:lstStyle/>
        <a:p>
          <a:endParaRPr lang="en-US"/>
        </a:p>
      </dgm:t>
    </dgm:pt>
    <dgm:pt modelId="{B8D255CB-AD92-44DF-85C6-D0231F7E96C1}" type="sibTrans" cxnId="{A2E392D0-E38E-45A6-A778-82D579DC25EE}">
      <dgm:prSet/>
      <dgm:spPr/>
      <dgm:t>
        <a:bodyPr/>
        <a:lstStyle/>
        <a:p>
          <a:endParaRPr lang="en-US"/>
        </a:p>
      </dgm:t>
    </dgm:pt>
    <dgm:pt modelId="{7D2421C7-D2BC-4E16-8F64-6FC45A5D6375}">
      <dgm:prSet/>
      <dgm:spPr/>
      <dgm:t>
        <a:bodyPr/>
        <a:lstStyle/>
        <a:p>
          <a:r>
            <a:rPr lang="en-GB"/>
            <a:t>Fast simulation </a:t>
          </a:r>
          <a:endParaRPr lang="en-US"/>
        </a:p>
      </dgm:t>
    </dgm:pt>
    <dgm:pt modelId="{D3161721-28FD-4F28-BB33-C45D57D48D93}" type="parTrans" cxnId="{67742413-05A3-4E8E-A70C-079F18AB2E10}">
      <dgm:prSet/>
      <dgm:spPr/>
      <dgm:t>
        <a:bodyPr/>
        <a:lstStyle/>
        <a:p>
          <a:endParaRPr lang="en-US"/>
        </a:p>
      </dgm:t>
    </dgm:pt>
    <dgm:pt modelId="{4A57AAF8-4968-49FF-865D-BA3F31F5DCC4}" type="sibTrans" cxnId="{67742413-05A3-4E8E-A70C-079F18AB2E10}">
      <dgm:prSet/>
      <dgm:spPr/>
      <dgm:t>
        <a:bodyPr/>
        <a:lstStyle/>
        <a:p>
          <a:endParaRPr lang="en-US"/>
        </a:p>
      </dgm:t>
    </dgm:pt>
    <dgm:pt modelId="{0ABE2566-C788-43D5-BB94-E54C7C47B931}">
      <dgm:prSet/>
      <dgm:spPr/>
      <dgm:t>
        <a:bodyPr/>
        <a:lstStyle/>
        <a:p>
          <a:r>
            <a:rPr lang="en-GB"/>
            <a:t>Gives a lot of free RAM</a:t>
          </a:r>
          <a:endParaRPr lang="en-US"/>
        </a:p>
      </dgm:t>
    </dgm:pt>
    <dgm:pt modelId="{DB8AF6E3-D5F0-40AD-8657-1E0519BB1940}" type="parTrans" cxnId="{B273E5A4-C919-46BB-8E7C-F1CB57CBCFE8}">
      <dgm:prSet/>
      <dgm:spPr/>
      <dgm:t>
        <a:bodyPr/>
        <a:lstStyle/>
        <a:p>
          <a:endParaRPr lang="en-US"/>
        </a:p>
      </dgm:t>
    </dgm:pt>
    <dgm:pt modelId="{4F3F6859-48C7-4684-932D-D8250F95FAA6}" type="sibTrans" cxnId="{B273E5A4-C919-46BB-8E7C-F1CB57CBCFE8}">
      <dgm:prSet/>
      <dgm:spPr/>
      <dgm:t>
        <a:bodyPr/>
        <a:lstStyle/>
        <a:p>
          <a:endParaRPr lang="en-US"/>
        </a:p>
      </dgm:t>
    </dgm:pt>
    <dgm:pt modelId="{309DCE39-AE8C-463E-9626-0FA88AAB7CDA}">
      <dgm:prSet/>
      <dgm:spPr/>
      <dgm:t>
        <a:bodyPr/>
        <a:lstStyle/>
        <a:p>
          <a:r>
            <a:rPr lang="en-GB"/>
            <a:t>Supports all the libraries needed in machine learning</a:t>
          </a:r>
          <a:endParaRPr lang="en-US"/>
        </a:p>
      </dgm:t>
    </dgm:pt>
    <dgm:pt modelId="{CBAECDBD-5A96-42FB-8423-6D69ECBA4699}" type="parTrans" cxnId="{83C26A61-54B6-4D95-91EE-D7625FE5748E}">
      <dgm:prSet/>
      <dgm:spPr/>
      <dgm:t>
        <a:bodyPr/>
        <a:lstStyle/>
        <a:p>
          <a:endParaRPr lang="en-US"/>
        </a:p>
      </dgm:t>
    </dgm:pt>
    <dgm:pt modelId="{4F85BAC5-7E27-4C4D-ABF5-F761E39E3C48}" type="sibTrans" cxnId="{83C26A61-54B6-4D95-91EE-D7625FE5748E}">
      <dgm:prSet/>
      <dgm:spPr/>
      <dgm:t>
        <a:bodyPr/>
        <a:lstStyle/>
        <a:p>
          <a:endParaRPr lang="en-US"/>
        </a:p>
      </dgm:t>
    </dgm:pt>
    <dgm:pt modelId="{0798239E-5350-4B58-959C-AF27580623E3}">
      <dgm:prSet/>
      <dgm:spPr/>
      <dgm:t>
        <a:bodyPr/>
        <a:lstStyle/>
        <a:p>
          <a:r>
            <a:rPr lang="en-GB"/>
            <a:t>Disadvantages of Google Colabs:</a:t>
          </a:r>
          <a:endParaRPr lang="en-US"/>
        </a:p>
      </dgm:t>
    </dgm:pt>
    <dgm:pt modelId="{9CA14676-D237-4AD2-AB2C-250D941CF87A}" type="parTrans" cxnId="{C3FCC08B-5F9D-4311-959D-3A2D8121CD95}">
      <dgm:prSet/>
      <dgm:spPr/>
      <dgm:t>
        <a:bodyPr/>
        <a:lstStyle/>
        <a:p>
          <a:endParaRPr lang="en-US"/>
        </a:p>
      </dgm:t>
    </dgm:pt>
    <dgm:pt modelId="{EA49AB77-2286-49B5-A7AC-9E987F4381D1}" type="sibTrans" cxnId="{C3FCC08B-5F9D-4311-959D-3A2D8121CD95}">
      <dgm:prSet/>
      <dgm:spPr/>
      <dgm:t>
        <a:bodyPr/>
        <a:lstStyle/>
        <a:p>
          <a:endParaRPr lang="en-US"/>
        </a:p>
      </dgm:t>
    </dgm:pt>
    <dgm:pt modelId="{CF65097C-B3F0-4CEF-BA77-CD1D667F795D}">
      <dgm:prSet/>
      <dgm:spPr/>
      <dgm:t>
        <a:bodyPr/>
        <a:lstStyle/>
        <a:p>
          <a:r>
            <a:rPr lang="en-GB" dirty="0"/>
            <a:t>The output files are erased after the session ends</a:t>
          </a:r>
          <a:endParaRPr lang="en-US" dirty="0"/>
        </a:p>
      </dgm:t>
    </dgm:pt>
    <dgm:pt modelId="{A20A941B-E4E2-47C2-8517-6AB262D14AA5}" type="parTrans" cxnId="{8BE16524-E6A0-4898-9C08-19AE03B85331}">
      <dgm:prSet/>
      <dgm:spPr/>
      <dgm:t>
        <a:bodyPr/>
        <a:lstStyle/>
        <a:p>
          <a:endParaRPr lang="en-US"/>
        </a:p>
      </dgm:t>
    </dgm:pt>
    <dgm:pt modelId="{D2963DBD-4CF3-4AA1-BB45-CD645892ABBC}" type="sibTrans" cxnId="{8BE16524-E6A0-4898-9C08-19AE03B85331}">
      <dgm:prSet/>
      <dgm:spPr/>
      <dgm:t>
        <a:bodyPr/>
        <a:lstStyle/>
        <a:p>
          <a:endParaRPr lang="en-US"/>
        </a:p>
      </dgm:t>
    </dgm:pt>
    <dgm:pt modelId="{3646E86B-FA2C-4DEA-B6DB-E1B7B16B5F64}">
      <dgm:prSet/>
      <dgm:spPr/>
      <dgm:t>
        <a:bodyPr/>
        <a:lstStyle/>
        <a:p>
          <a:r>
            <a:rPr lang="en-GB" dirty="0"/>
            <a:t>If there are input files needed for simulation, They need to be uploaded in every session </a:t>
          </a:r>
          <a:endParaRPr lang="en-US" dirty="0"/>
        </a:p>
      </dgm:t>
    </dgm:pt>
    <dgm:pt modelId="{B42D6133-2D9A-4325-8EF8-41B8D6C1DB75}" type="parTrans" cxnId="{04D3DE25-6848-4B01-88EF-51CB0F3F24A9}">
      <dgm:prSet/>
      <dgm:spPr/>
      <dgm:t>
        <a:bodyPr/>
        <a:lstStyle/>
        <a:p>
          <a:endParaRPr lang="en-US"/>
        </a:p>
      </dgm:t>
    </dgm:pt>
    <dgm:pt modelId="{03D0CF5C-2648-4745-9E49-0A3D9CF76F8E}" type="sibTrans" cxnId="{04D3DE25-6848-4B01-88EF-51CB0F3F24A9}">
      <dgm:prSet/>
      <dgm:spPr/>
      <dgm:t>
        <a:bodyPr/>
        <a:lstStyle/>
        <a:p>
          <a:endParaRPr lang="en-US"/>
        </a:p>
      </dgm:t>
    </dgm:pt>
    <dgm:pt modelId="{DDED37D6-DD5F-42AE-8BC0-A104719C382C}" type="pres">
      <dgm:prSet presAssocID="{A585A5F3-C784-479A-9350-91CDE39C665E}" presName="Name0" presStyleCnt="0">
        <dgm:presLayoutVars>
          <dgm:dir/>
          <dgm:animLvl val="lvl"/>
          <dgm:resizeHandles val="exact"/>
        </dgm:presLayoutVars>
      </dgm:prSet>
      <dgm:spPr/>
    </dgm:pt>
    <dgm:pt modelId="{FD118444-3398-4692-90B5-68742A0D47D6}" type="pres">
      <dgm:prSet presAssocID="{250BB3C8-8DCC-4B8A-BCD3-852C215F6BCA}" presName="linNode" presStyleCnt="0"/>
      <dgm:spPr/>
    </dgm:pt>
    <dgm:pt modelId="{BDD09688-502C-4181-B9C6-D1938DA1EC1A}" type="pres">
      <dgm:prSet presAssocID="{250BB3C8-8DCC-4B8A-BCD3-852C215F6BCA}" presName="parentText" presStyleLbl="node1" presStyleIdx="0" presStyleCnt="2">
        <dgm:presLayoutVars>
          <dgm:chMax val="1"/>
          <dgm:bulletEnabled val="1"/>
        </dgm:presLayoutVars>
      </dgm:prSet>
      <dgm:spPr/>
    </dgm:pt>
    <dgm:pt modelId="{4E7A5E58-4D1E-41F3-98A8-0310C0C683A7}" type="pres">
      <dgm:prSet presAssocID="{250BB3C8-8DCC-4B8A-BCD3-852C215F6BCA}" presName="descendantText" presStyleLbl="alignAccFollowNode1" presStyleIdx="0" presStyleCnt="2">
        <dgm:presLayoutVars>
          <dgm:bulletEnabled val="1"/>
        </dgm:presLayoutVars>
      </dgm:prSet>
      <dgm:spPr/>
    </dgm:pt>
    <dgm:pt modelId="{80DE25A9-DD4F-4875-8AF5-E60416492321}" type="pres">
      <dgm:prSet presAssocID="{B8D255CB-AD92-44DF-85C6-D0231F7E96C1}" presName="sp" presStyleCnt="0"/>
      <dgm:spPr/>
    </dgm:pt>
    <dgm:pt modelId="{9AC2C02D-84E7-4164-8C63-AB08A85AEEAD}" type="pres">
      <dgm:prSet presAssocID="{0798239E-5350-4B58-959C-AF27580623E3}" presName="linNode" presStyleCnt="0"/>
      <dgm:spPr/>
    </dgm:pt>
    <dgm:pt modelId="{B8434FA5-3B9D-4C28-B08A-1B05BEBC275D}" type="pres">
      <dgm:prSet presAssocID="{0798239E-5350-4B58-959C-AF27580623E3}" presName="parentText" presStyleLbl="node1" presStyleIdx="1" presStyleCnt="2">
        <dgm:presLayoutVars>
          <dgm:chMax val="1"/>
          <dgm:bulletEnabled val="1"/>
        </dgm:presLayoutVars>
      </dgm:prSet>
      <dgm:spPr/>
    </dgm:pt>
    <dgm:pt modelId="{8FD6BA30-3B78-4366-9D34-B002B4171E46}" type="pres">
      <dgm:prSet presAssocID="{0798239E-5350-4B58-959C-AF27580623E3}" presName="descendantText" presStyleLbl="alignAccFollowNode1" presStyleIdx="1" presStyleCnt="2">
        <dgm:presLayoutVars>
          <dgm:bulletEnabled val="1"/>
        </dgm:presLayoutVars>
      </dgm:prSet>
      <dgm:spPr/>
    </dgm:pt>
  </dgm:ptLst>
  <dgm:cxnLst>
    <dgm:cxn modelId="{67742413-05A3-4E8E-A70C-079F18AB2E10}" srcId="{250BB3C8-8DCC-4B8A-BCD3-852C215F6BCA}" destId="{7D2421C7-D2BC-4E16-8F64-6FC45A5D6375}" srcOrd="0" destOrd="0" parTransId="{D3161721-28FD-4F28-BB33-C45D57D48D93}" sibTransId="{4A57AAF8-4968-49FF-865D-BA3F31F5DCC4}"/>
    <dgm:cxn modelId="{8BE16524-E6A0-4898-9C08-19AE03B85331}" srcId="{0798239E-5350-4B58-959C-AF27580623E3}" destId="{CF65097C-B3F0-4CEF-BA77-CD1D667F795D}" srcOrd="0" destOrd="0" parTransId="{A20A941B-E4E2-47C2-8517-6AB262D14AA5}" sibTransId="{D2963DBD-4CF3-4AA1-BB45-CD645892ABBC}"/>
    <dgm:cxn modelId="{6BDA5624-1435-4DF7-A1D3-6F71A79D70EB}" type="presOf" srcId="{7D2421C7-D2BC-4E16-8F64-6FC45A5D6375}" destId="{4E7A5E58-4D1E-41F3-98A8-0310C0C683A7}" srcOrd="0" destOrd="0" presId="urn:microsoft.com/office/officeart/2005/8/layout/vList5"/>
    <dgm:cxn modelId="{04D3DE25-6848-4B01-88EF-51CB0F3F24A9}" srcId="{0798239E-5350-4B58-959C-AF27580623E3}" destId="{3646E86B-FA2C-4DEA-B6DB-E1B7B16B5F64}" srcOrd="1" destOrd="0" parTransId="{B42D6133-2D9A-4325-8EF8-41B8D6C1DB75}" sibTransId="{03D0CF5C-2648-4745-9E49-0A3D9CF76F8E}"/>
    <dgm:cxn modelId="{28144232-C8F3-4679-A8D7-07D7B8B71BC2}" type="presOf" srcId="{0ABE2566-C788-43D5-BB94-E54C7C47B931}" destId="{4E7A5E58-4D1E-41F3-98A8-0310C0C683A7}" srcOrd="0" destOrd="1" presId="urn:microsoft.com/office/officeart/2005/8/layout/vList5"/>
    <dgm:cxn modelId="{83C26A61-54B6-4D95-91EE-D7625FE5748E}" srcId="{250BB3C8-8DCC-4B8A-BCD3-852C215F6BCA}" destId="{309DCE39-AE8C-463E-9626-0FA88AAB7CDA}" srcOrd="2" destOrd="0" parTransId="{CBAECDBD-5A96-42FB-8423-6D69ECBA4699}" sibTransId="{4F85BAC5-7E27-4C4D-ABF5-F761E39E3C48}"/>
    <dgm:cxn modelId="{3CF0A752-ACDD-4394-8A80-3F70BC17036A}" type="presOf" srcId="{0798239E-5350-4B58-959C-AF27580623E3}" destId="{B8434FA5-3B9D-4C28-B08A-1B05BEBC275D}" srcOrd="0" destOrd="0" presId="urn:microsoft.com/office/officeart/2005/8/layout/vList5"/>
    <dgm:cxn modelId="{C3FCC08B-5F9D-4311-959D-3A2D8121CD95}" srcId="{A585A5F3-C784-479A-9350-91CDE39C665E}" destId="{0798239E-5350-4B58-959C-AF27580623E3}" srcOrd="1" destOrd="0" parTransId="{9CA14676-D237-4AD2-AB2C-250D941CF87A}" sibTransId="{EA49AB77-2286-49B5-A7AC-9E987F4381D1}"/>
    <dgm:cxn modelId="{A96EB192-3DCD-4A4E-929B-F67FFF255A3E}" type="presOf" srcId="{3646E86B-FA2C-4DEA-B6DB-E1B7B16B5F64}" destId="{8FD6BA30-3B78-4366-9D34-B002B4171E46}" srcOrd="0" destOrd="1" presId="urn:microsoft.com/office/officeart/2005/8/layout/vList5"/>
    <dgm:cxn modelId="{B273E5A4-C919-46BB-8E7C-F1CB57CBCFE8}" srcId="{250BB3C8-8DCC-4B8A-BCD3-852C215F6BCA}" destId="{0ABE2566-C788-43D5-BB94-E54C7C47B931}" srcOrd="1" destOrd="0" parTransId="{DB8AF6E3-D5F0-40AD-8657-1E0519BB1940}" sibTransId="{4F3F6859-48C7-4684-932D-D8250F95FAA6}"/>
    <dgm:cxn modelId="{B58651A9-BCEF-4F2C-B9EE-EBD26605F490}" type="presOf" srcId="{250BB3C8-8DCC-4B8A-BCD3-852C215F6BCA}" destId="{BDD09688-502C-4181-B9C6-D1938DA1EC1A}" srcOrd="0" destOrd="0" presId="urn:microsoft.com/office/officeart/2005/8/layout/vList5"/>
    <dgm:cxn modelId="{A98358C6-D0D5-436A-A232-FD8549D47943}" type="presOf" srcId="{CF65097C-B3F0-4CEF-BA77-CD1D667F795D}" destId="{8FD6BA30-3B78-4366-9D34-B002B4171E46}" srcOrd="0" destOrd="0" presId="urn:microsoft.com/office/officeart/2005/8/layout/vList5"/>
    <dgm:cxn modelId="{A2E392D0-E38E-45A6-A778-82D579DC25EE}" srcId="{A585A5F3-C784-479A-9350-91CDE39C665E}" destId="{250BB3C8-8DCC-4B8A-BCD3-852C215F6BCA}" srcOrd="0" destOrd="0" parTransId="{ABB2231C-FE35-43A4-BBB0-E42B6E2631BE}" sibTransId="{B8D255CB-AD92-44DF-85C6-D0231F7E96C1}"/>
    <dgm:cxn modelId="{8EE120DE-5746-485A-88AD-292213D4BF81}" type="presOf" srcId="{309DCE39-AE8C-463E-9626-0FA88AAB7CDA}" destId="{4E7A5E58-4D1E-41F3-98A8-0310C0C683A7}" srcOrd="0" destOrd="2" presId="urn:microsoft.com/office/officeart/2005/8/layout/vList5"/>
    <dgm:cxn modelId="{535AF4EF-C2E6-4878-9FEF-7D6DF33CF1EA}" type="presOf" srcId="{A585A5F3-C784-479A-9350-91CDE39C665E}" destId="{DDED37D6-DD5F-42AE-8BC0-A104719C382C}" srcOrd="0" destOrd="0" presId="urn:microsoft.com/office/officeart/2005/8/layout/vList5"/>
    <dgm:cxn modelId="{4CFE364F-59C3-4658-8988-C3EB8E85156E}" type="presParOf" srcId="{DDED37D6-DD5F-42AE-8BC0-A104719C382C}" destId="{FD118444-3398-4692-90B5-68742A0D47D6}" srcOrd="0" destOrd="0" presId="urn:microsoft.com/office/officeart/2005/8/layout/vList5"/>
    <dgm:cxn modelId="{C5D7CF64-12BD-4027-BFEC-F23C83AEFBB0}" type="presParOf" srcId="{FD118444-3398-4692-90B5-68742A0D47D6}" destId="{BDD09688-502C-4181-B9C6-D1938DA1EC1A}" srcOrd="0" destOrd="0" presId="urn:microsoft.com/office/officeart/2005/8/layout/vList5"/>
    <dgm:cxn modelId="{CF9AF889-94C0-4492-8B94-27B8586C9609}" type="presParOf" srcId="{FD118444-3398-4692-90B5-68742A0D47D6}" destId="{4E7A5E58-4D1E-41F3-98A8-0310C0C683A7}" srcOrd="1" destOrd="0" presId="urn:microsoft.com/office/officeart/2005/8/layout/vList5"/>
    <dgm:cxn modelId="{8F5E473E-1BFE-42CD-91FD-191537443CDB}" type="presParOf" srcId="{DDED37D6-DD5F-42AE-8BC0-A104719C382C}" destId="{80DE25A9-DD4F-4875-8AF5-E60416492321}" srcOrd="1" destOrd="0" presId="urn:microsoft.com/office/officeart/2005/8/layout/vList5"/>
    <dgm:cxn modelId="{38C40567-DD81-44A5-86C9-DC0A8177F3F2}" type="presParOf" srcId="{DDED37D6-DD5F-42AE-8BC0-A104719C382C}" destId="{9AC2C02D-84E7-4164-8C63-AB08A85AEEAD}" srcOrd="2" destOrd="0" presId="urn:microsoft.com/office/officeart/2005/8/layout/vList5"/>
    <dgm:cxn modelId="{A0C05EB6-DFC9-4641-B833-3E9282DA14E1}" type="presParOf" srcId="{9AC2C02D-84E7-4164-8C63-AB08A85AEEAD}" destId="{B8434FA5-3B9D-4C28-B08A-1B05BEBC275D}" srcOrd="0" destOrd="0" presId="urn:microsoft.com/office/officeart/2005/8/layout/vList5"/>
    <dgm:cxn modelId="{3A15175B-A656-4188-9DC2-C91145AA615E}" type="presParOf" srcId="{9AC2C02D-84E7-4164-8C63-AB08A85AEEAD}" destId="{8FD6BA30-3B78-4366-9D34-B002B4171E4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54B63C-063E-4130-94FE-5B2AA978736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9CE8D26-51FF-41D3-8822-835DBBA3CA5D}">
      <dgm:prSet/>
      <dgm:spPr/>
      <dgm:t>
        <a:bodyPr/>
        <a:lstStyle/>
        <a:p>
          <a:r>
            <a:rPr lang="en-US"/>
            <a:t>RPN is very complex to be constructed in hardware</a:t>
          </a:r>
        </a:p>
      </dgm:t>
    </dgm:pt>
    <dgm:pt modelId="{E9FAFE1C-BC3C-408A-8578-D48E069B2FAF}" type="parTrans" cxnId="{FA0E49AC-2A5B-4A9F-8011-2C487BA626A5}">
      <dgm:prSet/>
      <dgm:spPr/>
      <dgm:t>
        <a:bodyPr/>
        <a:lstStyle/>
        <a:p>
          <a:endParaRPr lang="en-US"/>
        </a:p>
      </dgm:t>
    </dgm:pt>
    <dgm:pt modelId="{26518768-F235-4C08-A53B-6A2054F62A19}" type="sibTrans" cxnId="{FA0E49AC-2A5B-4A9F-8011-2C487BA626A5}">
      <dgm:prSet/>
      <dgm:spPr/>
      <dgm:t>
        <a:bodyPr/>
        <a:lstStyle/>
        <a:p>
          <a:endParaRPr lang="en-US"/>
        </a:p>
      </dgm:t>
    </dgm:pt>
    <dgm:pt modelId="{0251D984-57F5-448A-8DA5-F76588443F4B}">
      <dgm:prSet/>
      <dgm:spPr/>
      <dgm:t>
        <a:bodyPr/>
        <a:lstStyle/>
        <a:p>
          <a:r>
            <a:rPr lang="en-US"/>
            <a:t>Limitations of memory </a:t>
          </a:r>
        </a:p>
      </dgm:t>
    </dgm:pt>
    <dgm:pt modelId="{CBD90AE3-694E-41CD-B4FE-FE25C0FF6B12}" type="parTrans" cxnId="{AD807FA0-14A0-462D-AFE4-0E891757BC05}">
      <dgm:prSet/>
      <dgm:spPr/>
      <dgm:t>
        <a:bodyPr/>
        <a:lstStyle/>
        <a:p>
          <a:endParaRPr lang="en-US"/>
        </a:p>
      </dgm:t>
    </dgm:pt>
    <dgm:pt modelId="{8A1D5FB0-5C09-4AE5-88CF-B9DAB554B923}" type="sibTrans" cxnId="{AD807FA0-14A0-462D-AFE4-0E891757BC05}">
      <dgm:prSet/>
      <dgm:spPr/>
      <dgm:t>
        <a:bodyPr/>
        <a:lstStyle/>
        <a:p>
          <a:endParaRPr lang="en-US"/>
        </a:p>
      </dgm:t>
    </dgm:pt>
    <dgm:pt modelId="{C1C1D930-098E-4B22-95DB-3008D497E06F}">
      <dgm:prSet/>
      <dgm:spPr/>
      <dgm:t>
        <a:bodyPr/>
        <a:lstStyle/>
        <a:p>
          <a:r>
            <a:rPr lang="en-US"/>
            <a:t>Needs large RAM to extract weights from the software part </a:t>
          </a:r>
        </a:p>
      </dgm:t>
    </dgm:pt>
    <dgm:pt modelId="{C22349DE-581C-4094-9373-53BFAB9698D2}" type="parTrans" cxnId="{E2BEF5B0-2B24-4748-8C51-A52189A0D7CF}">
      <dgm:prSet/>
      <dgm:spPr/>
      <dgm:t>
        <a:bodyPr/>
        <a:lstStyle/>
        <a:p>
          <a:endParaRPr lang="en-US"/>
        </a:p>
      </dgm:t>
    </dgm:pt>
    <dgm:pt modelId="{B4595A2C-C96A-48B1-BF96-3169FE2F0618}" type="sibTrans" cxnId="{E2BEF5B0-2B24-4748-8C51-A52189A0D7CF}">
      <dgm:prSet/>
      <dgm:spPr/>
      <dgm:t>
        <a:bodyPr/>
        <a:lstStyle/>
        <a:p>
          <a:endParaRPr lang="en-US"/>
        </a:p>
      </dgm:t>
    </dgm:pt>
    <dgm:pt modelId="{3FD8BF28-EE0A-4FB4-BF37-277CBA3A4F5C}" type="pres">
      <dgm:prSet presAssocID="{DD54B63C-063E-4130-94FE-5B2AA9787363}" presName="linear" presStyleCnt="0">
        <dgm:presLayoutVars>
          <dgm:animLvl val="lvl"/>
          <dgm:resizeHandles val="exact"/>
        </dgm:presLayoutVars>
      </dgm:prSet>
      <dgm:spPr/>
    </dgm:pt>
    <dgm:pt modelId="{A574999A-B900-4393-A80E-7089C5F00E55}" type="pres">
      <dgm:prSet presAssocID="{39CE8D26-51FF-41D3-8822-835DBBA3CA5D}" presName="parentText" presStyleLbl="node1" presStyleIdx="0" presStyleCnt="3">
        <dgm:presLayoutVars>
          <dgm:chMax val="0"/>
          <dgm:bulletEnabled val="1"/>
        </dgm:presLayoutVars>
      </dgm:prSet>
      <dgm:spPr/>
    </dgm:pt>
    <dgm:pt modelId="{7E72459A-3EB0-4DB2-A15C-B768BA595F27}" type="pres">
      <dgm:prSet presAssocID="{26518768-F235-4C08-A53B-6A2054F62A19}" presName="spacer" presStyleCnt="0"/>
      <dgm:spPr/>
    </dgm:pt>
    <dgm:pt modelId="{DCEEA4FA-FAF1-4E94-97F4-6143AC38F214}" type="pres">
      <dgm:prSet presAssocID="{0251D984-57F5-448A-8DA5-F76588443F4B}" presName="parentText" presStyleLbl="node1" presStyleIdx="1" presStyleCnt="3">
        <dgm:presLayoutVars>
          <dgm:chMax val="0"/>
          <dgm:bulletEnabled val="1"/>
        </dgm:presLayoutVars>
      </dgm:prSet>
      <dgm:spPr/>
    </dgm:pt>
    <dgm:pt modelId="{EDE31DE8-83F0-4F53-8290-E5575CCDAD9D}" type="pres">
      <dgm:prSet presAssocID="{8A1D5FB0-5C09-4AE5-88CF-B9DAB554B923}" presName="spacer" presStyleCnt="0"/>
      <dgm:spPr/>
    </dgm:pt>
    <dgm:pt modelId="{6731D4C9-4E2E-4E54-9E91-421C51B6A439}" type="pres">
      <dgm:prSet presAssocID="{C1C1D930-098E-4B22-95DB-3008D497E06F}" presName="parentText" presStyleLbl="node1" presStyleIdx="2" presStyleCnt="3">
        <dgm:presLayoutVars>
          <dgm:chMax val="0"/>
          <dgm:bulletEnabled val="1"/>
        </dgm:presLayoutVars>
      </dgm:prSet>
      <dgm:spPr/>
    </dgm:pt>
  </dgm:ptLst>
  <dgm:cxnLst>
    <dgm:cxn modelId="{823A8C29-EED9-4020-AA8A-45FCDE0E2DF7}" type="presOf" srcId="{39CE8D26-51FF-41D3-8822-835DBBA3CA5D}" destId="{A574999A-B900-4393-A80E-7089C5F00E55}" srcOrd="0" destOrd="0" presId="urn:microsoft.com/office/officeart/2005/8/layout/vList2"/>
    <dgm:cxn modelId="{855A044F-D20E-4D11-B636-1F5F5DE2EE0F}" type="presOf" srcId="{C1C1D930-098E-4B22-95DB-3008D497E06F}" destId="{6731D4C9-4E2E-4E54-9E91-421C51B6A439}" srcOrd="0" destOrd="0" presId="urn:microsoft.com/office/officeart/2005/8/layout/vList2"/>
    <dgm:cxn modelId="{62FAA786-FECB-442B-B09F-056D0D3060A4}" type="presOf" srcId="{DD54B63C-063E-4130-94FE-5B2AA9787363}" destId="{3FD8BF28-EE0A-4FB4-BF37-277CBA3A4F5C}" srcOrd="0" destOrd="0" presId="urn:microsoft.com/office/officeart/2005/8/layout/vList2"/>
    <dgm:cxn modelId="{AD807FA0-14A0-462D-AFE4-0E891757BC05}" srcId="{DD54B63C-063E-4130-94FE-5B2AA9787363}" destId="{0251D984-57F5-448A-8DA5-F76588443F4B}" srcOrd="1" destOrd="0" parTransId="{CBD90AE3-694E-41CD-B4FE-FE25C0FF6B12}" sibTransId="{8A1D5FB0-5C09-4AE5-88CF-B9DAB554B923}"/>
    <dgm:cxn modelId="{DB7D83A2-D2AB-4E69-9A99-7EA028D1A2CF}" type="presOf" srcId="{0251D984-57F5-448A-8DA5-F76588443F4B}" destId="{DCEEA4FA-FAF1-4E94-97F4-6143AC38F214}" srcOrd="0" destOrd="0" presId="urn:microsoft.com/office/officeart/2005/8/layout/vList2"/>
    <dgm:cxn modelId="{FA0E49AC-2A5B-4A9F-8011-2C487BA626A5}" srcId="{DD54B63C-063E-4130-94FE-5B2AA9787363}" destId="{39CE8D26-51FF-41D3-8822-835DBBA3CA5D}" srcOrd="0" destOrd="0" parTransId="{E9FAFE1C-BC3C-408A-8578-D48E069B2FAF}" sibTransId="{26518768-F235-4C08-A53B-6A2054F62A19}"/>
    <dgm:cxn modelId="{E2BEF5B0-2B24-4748-8C51-A52189A0D7CF}" srcId="{DD54B63C-063E-4130-94FE-5B2AA9787363}" destId="{C1C1D930-098E-4B22-95DB-3008D497E06F}" srcOrd="2" destOrd="0" parTransId="{C22349DE-581C-4094-9373-53BFAB9698D2}" sibTransId="{B4595A2C-C96A-48B1-BF96-3169FE2F0618}"/>
    <dgm:cxn modelId="{4B3AFD05-4E2A-4D94-BC45-0C111CE92F6E}" type="presParOf" srcId="{3FD8BF28-EE0A-4FB4-BF37-277CBA3A4F5C}" destId="{A574999A-B900-4393-A80E-7089C5F00E55}" srcOrd="0" destOrd="0" presId="urn:microsoft.com/office/officeart/2005/8/layout/vList2"/>
    <dgm:cxn modelId="{B74A1E20-5B00-4E49-8E86-72A691844406}" type="presParOf" srcId="{3FD8BF28-EE0A-4FB4-BF37-277CBA3A4F5C}" destId="{7E72459A-3EB0-4DB2-A15C-B768BA595F27}" srcOrd="1" destOrd="0" presId="urn:microsoft.com/office/officeart/2005/8/layout/vList2"/>
    <dgm:cxn modelId="{56D2A898-F30D-4D27-AC28-85B3C8D2D949}" type="presParOf" srcId="{3FD8BF28-EE0A-4FB4-BF37-277CBA3A4F5C}" destId="{DCEEA4FA-FAF1-4E94-97F4-6143AC38F214}" srcOrd="2" destOrd="0" presId="urn:microsoft.com/office/officeart/2005/8/layout/vList2"/>
    <dgm:cxn modelId="{EA0A90E1-936B-4144-B48E-0EA31345A1B2}" type="presParOf" srcId="{3FD8BF28-EE0A-4FB4-BF37-277CBA3A4F5C}" destId="{EDE31DE8-83F0-4F53-8290-E5575CCDAD9D}" srcOrd="3" destOrd="0" presId="urn:microsoft.com/office/officeart/2005/8/layout/vList2"/>
    <dgm:cxn modelId="{F7B11916-58C4-4F52-AFA9-BC4D192EF04A}" type="presParOf" srcId="{3FD8BF28-EE0A-4FB4-BF37-277CBA3A4F5C}" destId="{6731D4C9-4E2E-4E54-9E91-421C51B6A43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DDC2BC-6471-4C42-8550-D87FAF56FD1C}"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EB8C0728-C6E4-4AE6-9B29-9F07C33CF054}" type="pres">
      <dgm:prSet presAssocID="{08DDC2BC-6471-4C42-8550-D87FAF56FD1C}" presName="Name0" presStyleCnt="0">
        <dgm:presLayoutVars>
          <dgm:dir/>
          <dgm:animLvl val="lvl"/>
          <dgm:resizeHandles val="exact"/>
        </dgm:presLayoutVars>
      </dgm:prSet>
      <dgm:spPr/>
    </dgm:pt>
  </dgm:ptLst>
  <dgm:cxnLst>
    <dgm:cxn modelId="{23316492-9176-41AB-B38C-C3A842331C60}" type="presOf" srcId="{08DDC2BC-6471-4C42-8550-D87FAF56FD1C}" destId="{EB8C0728-C6E4-4AE6-9B29-9F07C33CF05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937D7-BD63-45B3-846E-5FF31D2712B9}"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8855C970-109D-43EF-889D-CEBB19769FDA}" type="pres">
      <dgm:prSet presAssocID="{1AA937D7-BD63-45B3-846E-5FF31D2712B9}" presName="Name0" presStyleCnt="0">
        <dgm:presLayoutVars>
          <dgm:dir/>
          <dgm:animLvl val="lvl"/>
          <dgm:resizeHandles val="exact"/>
        </dgm:presLayoutVars>
      </dgm:prSet>
      <dgm:spPr/>
    </dgm:pt>
  </dgm:ptLst>
  <dgm:cxnLst>
    <dgm:cxn modelId="{08DE678F-1C8B-48B1-A6BA-2FFA3F59D54D}" type="presOf" srcId="{1AA937D7-BD63-45B3-846E-5FF31D2712B9}" destId="{8855C970-109D-43EF-889D-CEBB19769FDA}"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A937D7-BD63-45B3-846E-5FF31D2712B9}"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8855C970-109D-43EF-889D-CEBB19769FDA}" type="pres">
      <dgm:prSet presAssocID="{1AA937D7-BD63-45B3-846E-5FF31D2712B9}" presName="Name0" presStyleCnt="0">
        <dgm:presLayoutVars>
          <dgm:dir/>
          <dgm:animLvl val="lvl"/>
          <dgm:resizeHandles val="exact"/>
        </dgm:presLayoutVars>
      </dgm:prSet>
      <dgm:spPr/>
    </dgm:pt>
  </dgm:ptLst>
  <dgm:cxnLst>
    <dgm:cxn modelId="{08DE678F-1C8B-48B1-A6BA-2FFA3F59D54D}" type="presOf" srcId="{1AA937D7-BD63-45B3-846E-5FF31D2712B9}" destId="{8855C970-109D-43EF-889D-CEBB19769FD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93C01-E315-4437-951E-2954E4CDF257}">
      <dsp:nvSpPr>
        <dsp:cNvPr id="0" name=""/>
        <dsp:cNvSpPr/>
      </dsp:nvSpPr>
      <dsp:spPr>
        <a:xfrm>
          <a:off x="1313647" y="0"/>
          <a:ext cx="1506824" cy="57569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Binary cross entropy.</a:t>
          </a:r>
        </a:p>
      </dsp:txBody>
      <dsp:txXfrm>
        <a:off x="1341750" y="28103"/>
        <a:ext cx="1450618" cy="519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19817-FCAA-4C5C-844B-723B5719F06A}">
      <dsp:nvSpPr>
        <dsp:cNvPr id="0" name=""/>
        <dsp:cNvSpPr/>
      </dsp:nvSpPr>
      <dsp:spPr>
        <a:xfrm>
          <a:off x="1100204" y="787"/>
          <a:ext cx="1506822" cy="806057"/>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Categorical cross entropy.</a:t>
          </a:r>
        </a:p>
      </dsp:txBody>
      <dsp:txXfrm>
        <a:off x="1139552" y="40135"/>
        <a:ext cx="1428126" cy="7273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A5E58-4D1E-41F3-98A8-0310C0C683A7}">
      <dsp:nvSpPr>
        <dsp:cNvPr id="0" name=""/>
        <dsp:cNvSpPr/>
      </dsp:nvSpPr>
      <dsp:spPr>
        <a:xfrm rot="5400000">
          <a:off x="3535984" y="-906654"/>
          <a:ext cx="1943203" cy="4242434"/>
        </a:xfrm>
        <a:prstGeom prst="round2SameRect">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kern="1200"/>
            <a:t>Fast simulation </a:t>
          </a:r>
          <a:endParaRPr lang="en-US" sz="2100" kern="1200"/>
        </a:p>
        <a:p>
          <a:pPr marL="228600" lvl="1" indent="-228600" algn="l" defTabSz="933450">
            <a:lnSpc>
              <a:spcPct val="90000"/>
            </a:lnSpc>
            <a:spcBef>
              <a:spcPct val="0"/>
            </a:spcBef>
            <a:spcAft>
              <a:spcPct val="15000"/>
            </a:spcAft>
            <a:buChar char="•"/>
          </a:pPr>
          <a:r>
            <a:rPr lang="en-GB" sz="2100" kern="1200"/>
            <a:t>Gives a lot of free RAM</a:t>
          </a:r>
          <a:endParaRPr lang="en-US" sz="2100" kern="1200"/>
        </a:p>
        <a:p>
          <a:pPr marL="228600" lvl="1" indent="-228600" algn="l" defTabSz="933450">
            <a:lnSpc>
              <a:spcPct val="90000"/>
            </a:lnSpc>
            <a:spcBef>
              <a:spcPct val="0"/>
            </a:spcBef>
            <a:spcAft>
              <a:spcPct val="15000"/>
            </a:spcAft>
            <a:buChar char="•"/>
          </a:pPr>
          <a:r>
            <a:rPr lang="en-GB" sz="2100" kern="1200"/>
            <a:t>Supports all the libraries needed in machine learning</a:t>
          </a:r>
          <a:endParaRPr lang="en-US" sz="2100" kern="1200"/>
        </a:p>
      </dsp:txBody>
      <dsp:txXfrm rot="-5400000">
        <a:off x="2386369" y="337820"/>
        <a:ext cx="4147575" cy="1753485"/>
      </dsp:txXfrm>
    </dsp:sp>
    <dsp:sp modelId="{BDD09688-502C-4181-B9C6-D1938DA1EC1A}">
      <dsp:nvSpPr>
        <dsp:cNvPr id="0" name=""/>
        <dsp:cNvSpPr/>
      </dsp:nvSpPr>
      <dsp:spPr>
        <a:xfrm>
          <a:off x="0" y="60"/>
          <a:ext cx="2386369" cy="2429004"/>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Advantages of Google Colabs:</a:t>
          </a:r>
        </a:p>
      </dsp:txBody>
      <dsp:txXfrm>
        <a:off x="116493" y="116553"/>
        <a:ext cx="2153383" cy="2196018"/>
      </dsp:txXfrm>
    </dsp:sp>
    <dsp:sp modelId="{8FD6BA30-3B78-4366-9D34-B002B4171E46}">
      <dsp:nvSpPr>
        <dsp:cNvPr id="0" name=""/>
        <dsp:cNvSpPr/>
      </dsp:nvSpPr>
      <dsp:spPr>
        <a:xfrm rot="5400000">
          <a:off x="3535984" y="1643800"/>
          <a:ext cx="1943203" cy="4242434"/>
        </a:xfrm>
        <a:prstGeom prst="round2SameRect">
          <a:avLst/>
        </a:prstGeom>
        <a:solidFill>
          <a:schemeClr val="accent2">
            <a:tint val="40000"/>
            <a:alpha val="90000"/>
            <a:hueOff val="-4091839"/>
            <a:satOff val="45107"/>
            <a:lumOff val="4296"/>
            <a:alphaOff val="0"/>
          </a:schemeClr>
        </a:solidFill>
        <a:ln w="12700" cap="rnd" cmpd="sng" algn="ctr">
          <a:solidFill>
            <a:schemeClr val="accent2">
              <a:tint val="40000"/>
              <a:alpha val="90000"/>
              <a:hueOff val="-4091839"/>
              <a:satOff val="45107"/>
              <a:lumOff val="429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kern="1200" dirty="0"/>
            <a:t>The output files are erased after the session ends</a:t>
          </a:r>
          <a:endParaRPr lang="en-US" sz="2100" kern="1200" dirty="0"/>
        </a:p>
        <a:p>
          <a:pPr marL="228600" lvl="1" indent="-228600" algn="l" defTabSz="933450">
            <a:lnSpc>
              <a:spcPct val="90000"/>
            </a:lnSpc>
            <a:spcBef>
              <a:spcPct val="0"/>
            </a:spcBef>
            <a:spcAft>
              <a:spcPct val="15000"/>
            </a:spcAft>
            <a:buChar char="•"/>
          </a:pPr>
          <a:r>
            <a:rPr lang="en-GB" sz="2100" kern="1200" dirty="0"/>
            <a:t>If there are input files needed for simulation, They need to be uploaded in every session </a:t>
          </a:r>
          <a:endParaRPr lang="en-US" sz="2100" kern="1200" dirty="0"/>
        </a:p>
      </dsp:txBody>
      <dsp:txXfrm rot="-5400000">
        <a:off x="2386369" y="2888275"/>
        <a:ext cx="4147575" cy="1753485"/>
      </dsp:txXfrm>
    </dsp:sp>
    <dsp:sp modelId="{B8434FA5-3B9D-4C28-B08A-1B05BEBC275D}">
      <dsp:nvSpPr>
        <dsp:cNvPr id="0" name=""/>
        <dsp:cNvSpPr/>
      </dsp:nvSpPr>
      <dsp:spPr>
        <a:xfrm>
          <a:off x="0" y="2550515"/>
          <a:ext cx="2386369" cy="2429004"/>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Disadvantages of Google Colabs:</a:t>
          </a:r>
          <a:endParaRPr lang="en-US" sz="2400" kern="1200"/>
        </a:p>
      </dsp:txBody>
      <dsp:txXfrm>
        <a:off x="116493" y="2667008"/>
        <a:ext cx="2153383" cy="219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4999A-B900-4393-A80E-7089C5F00E55}">
      <dsp:nvSpPr>
        <dsp:cNvPr id="0" name=""/>
        <dsp:cNvSpPr/>
      </dsp:nvSpPr>
      <dsp:spPr>
        <a:xfrm>
          <a:off x="0" y="422760"/>
          <a:ext cx="6628804" cy="131274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RPN is very complex to be constructed in hardware</a:t>
          </a:r>
        </a:p>
      </dsp:txBody>
      <dsp:txXfrm>
        <a:off x="64083" y="486843"/>
        <a:ext cx="6500638" cy="1184574"/>
      </dsp:txXfrm>
    </dsp:sp>
    <dsp:sp modelId="{DCEEA4FA-FAF1-4E94-97F4-6143AC38F214}">
      <dsp:nvSpPr>
        <dsp:cNvPr id="0" name=""/>
        <dsp:cNvSpPr/>
      </dsp:nvSpPr>
      <dsp:spPr>
        <a:xfrm>
          <a:off x="0" y="1833420"/>
          <a:ext cx="6628804" cy="1312740"/>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Limitations of memory </a:t>
          </a:r>
        </a:p>
      </dsp:txBody>
      <dsp:txXfrm>
        <a:off x="64083" y="1897503"/>
        <a:ext cx="6500638" cy="1184574"/>
      </dsp:txXfrm>
    </dsp:sp>
    <dsp:sp modelId="{6731D4C9-4E2E-4E54-9E91-421C51B6A439}">
      <dsp:nvSpPr>
        <dsp:cNvPr id="0" name=""/>
        <dsp:cNvSpPr/>
      </dsp:nvSpPr>
      <dsp:spPr>
        <a:xfrm>
          <a:off x="0" y="3244080"/>
          <a:ext cx="6628804" cy="131274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Needs large RAM to extract weights from the software part </a:t>
          </a:r>
        </a:p>
      </dsp:txBody>
      <dsp:txXfrm>
        <a:off x="64083" y="3308163"/>
        <a:ext cx="6500638" cy="11845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C6E68-2070-462C-9554-29BE53335190}" type="datetimeFigureOut">
              <a:rPr lang="en-US" smtClean="0"/>
              <a:t>8/21/2020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11758-196C-49D6-87B0-B58A9C5A4140}" type="slidenum">
              <a:rPr lang="en-US" smtClean="0"/>
              <a:t>‹#›</a:t>
            </a:fld>
            <a:endParaRPr lang="en-US" dirty="0"/>
          </a:p>
        </p:txBody>
      </p:sp>
    </p:spTree>
    <p:extLst>
      <p:ext uri="{BB962C8B-B14F-4D97-AF65-F5344CB8AC3E}">
        <p14:creationId xmlns:p14="http://schemas.microsoft.com/office/powerpoint/2010/main" val="3906478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2D595B-290D-43A2-BDA8-5C07E0F97B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DD05C09-05F0-4151-8290-234D81A135E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93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989F65-71CA-4D11-807D-4503B8EE62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CE1DB90-395D-4C7B-A959-B9830A18A0D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68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2D595B-290D-43A2-BDA8-5C07E0F97B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DD05C09-05F0-4151-8290-234D81A135E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77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2D052C-7007-4C89-965D-E755B72B19AB}"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500" baseline="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4227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56F93A-1847-4B86-88C4-3F4D2EC27960}"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5362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5AD35D-1477-4D14-BF2C-5A2CE81B149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9438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99E57A-11B6-4E1F-9556-D250E780C71C}"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939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F65F4B-D270-4838-B460-CB224321ED3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9668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1B3EF-607F-43E1-99C7-A0C9578F5251}"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66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4008A-B97D-4C26-9865-35162BB5DA81}"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62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B334A7-E5FA-4BDB-A3E2-E744850781DF}"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00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80348FEC-59F6-4C76-9CAF-20FD9F6BFAF8}"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318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E1DB42-5074-4F79-9089-2BBE2887DC95}"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02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D64497E-E973-455A-B8A4-F454D2439728}"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43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BBF236-E17E-4C45-9EEF-F4D81C60E0CC}"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500" baseline="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2589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AC6498C-F32C-4A5D-8829-FCCCB7510AA2}"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29969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89A5AC9-C405-4046-BBD0-546B99CFCD64}" type="datetime1">
              <a:rPr lang="en-US" smtClean="0"/>
              <a:t>8/21/2020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4133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6CB4771-6841-48A3-8956-5B4DD72813BD}" type="datetime1">
              <a:rPr lang="en-US" smtClean="0"/>
              <a:t>8/21/2020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382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1F5C3-3460-4E2D-B3CD-BDDCFB6291EF}" type="datetime1">
              <a:rPr lang="en-US" smtClean="0"/>
              <a:t>8/21/2020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10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AC4B258-BD67-45FE-B159-3A5D45BD47A6}"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31042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F694C73-B123-4F0A-9481-60ECE14D768F}"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7891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B9E8828-F281-484E-9AD4-FF2F88827D9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38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2BB6676-19D1-4F18-BAC2-89E138B863B9}"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7637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0B93BF28-8E6F-464B-B9DB-3561B049E0E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366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AC75D26-0107-4EFD-980E-25F3540669CA}"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1806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A81FD-3109-45E9-9F08-FDF482BBF470}"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162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CE17452-0387-45C4-ADF3-07C856B1B967}"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304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B5D800-952F-4797-8A20-9DFD57555FEB}"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72926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FC114F1-952C-4979-BE25-7F8253807BA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15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3F33-07AA-49B6-8223-B26CFC3AF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7E3AB9-A452-4E05-B455-1971D7371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F3F7E4-F3B7-42C0-AC04-BBF5B543B1AD}"/>
              </a:ext>
            </a:extLst>
          </p:cNvPr>
          <p:cNvSpPr>
            <a:spLocks noGrp="1"/>
          </p:cNvSpPr>
          <p:nvPr>
            <p:ph type="dt" sz="half" idx="10"/>
          </p:nvPr>
        </p:nvSpPr>
        <p:spPr/>
        <p:txBody>
          <a:bodyPr/>
          <a:lstStyle/>
          <a:p>
            <a:fld id="{E4DD0749-F09A-4E12-AD3B-6B8EC1745AC8}" type="datetime1">
              <a:rPr lang="en-US" smtClean="0"/>
              <a:t>8/21/2020</a:t>
            </a:fld>
            <a:endParaRPr lang="en-US" dirty="0"/>
          </a:p>
        </p:txBody>
      </p:sp>
      <p:sp>
        <p:nvSpPr>
          <p:cNvPr id="5" name="Footer Placeholder 4">
            <a:extLst>
              <a:ext uri="{FF2B5EF4-FFF2-40B4-BE49-F238E27FC236}">
                <a16:creationId xmlns:a16="http://schemas.microsoft.com/office/drawing/2014/main" id="{F0FACFC4-81D9-4422-BD89-F3BD57E321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9D16E4-F54B-46AC-AEC2-A7BC9164F89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26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7CDC-A055-447E-8E24-75B558329E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20EFB7-93BA-406A-B600-3B6DF99213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A02F8-D952-406D-BBE4-00E9A3AAEAE4}"/>
              </a:ext>
            </a:extLst>
          </p:cNvPr>
          <p:cNvSpPr>
            <a:spLocks noGrp="1"/>
          </p:cNvSpPr>
          <p:nvPr>
            <p:ph type="dt" sz="half" idx="10"/>
          </p:nvPr>
        </p:nvSpPr>
        <p:spPr/>
        <p:txBody>
          <a:bodyPr/>
          <a:lstStyle/>
          <a:p>
            <a:fld id="{E3DC108B-7C0C-4811-A260-44CEC358DA0F}" type="datetime1">
              <a:rPr lang="en-US" smtClean="0"/>
              <a:t>8/21/2020</a:t>
            </a:fld>
            <a:endParaRPr lang="en-US" dirty="0"/>
          </a:p>
        </p:txBody>
      </p:sp>
      <p:sp>
        <p:nvSpPr>
          <p:cNvPr id="5" name="Footer Placeholder 4">
            <a:extLst>
              <a:ext uri="{FF2B5EF4-FFF2-40B4-BE49-F238E27FC236}">
                <a16:creationId xmlns:a16="http://schemas.microsoft.com/office/drawing/2014/main" id="{49DF033A-94BD-488F-A86B-D75B02966C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50D7A5-E4F5-43A9-9387-F2918406FD4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4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AA9B-C60F-4A4E-88AB-27C4CE290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D6346B-DB72-4626-8C7B-0807BC91F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F414F-44AA-487C-AE54-AE035C426A78}"/>
              </a:ext>
            </a:extLst>
          </p:cNvPr>
          <p:cNvSpPr>
            <a:spLocks noGrp="1"/>
          </p:cNvSpPr>
          <p:nvPr>
            <p:ph type="dt" sz="half" idx="10"/>
          </p:nvPr>
        </p:nvSpPr>
        <p:spPr/>
        <p:txBody>
          <a:bodyPr/>
          <a:lstStyle/>
          <a:p>
            <a:fld id="{C195E8CD-4712-4184-9DC2-9E7C32E74589}" type="datetime1">
              <a:rPr lang="en-US" smtClean="0"/>
              <a:t>8/21/2020</a:t>
            </a:fld>
            <a:endParaRPr lang="en-US" dirty="0"/>
          </a:p>
        </p:txBody>
      </p:sp>
      <p:sp>
        <p:nvSpPr>
          <p:cNvPr id="5" name="Footer Placeholder 4">
            <a:extLst>
              <a:ext uri="{FF2B5EF4-FFF2-40B4-BE49-F238E27FC236}">
                <a16:creationId xmlns:a16="http://schemas.microsoft.com/office/drawing/2014/main" id="{3F83B3CB-8747-4FCD-88A1-F687A2CF04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0ED3B2-BC6A-4CF7-866B-D61FD7BC17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705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B386-6C46-4DE0-AE2B-C026C19C10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FB8A7C-086F-4CB2-BCB8-E236284BB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C5A837-F64D-4A32-B81A-27E7CB5FEE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BAA1E9-AC8A-4300-9AAC-7EF565E8B61A}"/>
              </a:ext>
            </a:extLst>
          </p:cNvPr>
          <p:cNvSpPr>
            <a:spLocks noGrp="1"/>
          </p:cNvSpPr>
          <p:nvPr>
            <p:ph type="dt" sz="half" idx="10"/>
          </p:nvPr>
        </p:nvSpPr>
        <p:spPr/>
        <p:txBody>
          <a:bodyPr/>
          <a:lstStyle/>
          <a:p>
            <a:fld id="{95DBB42B-C886-4A2B-865D-CB8587D1FCA7}" type="datetime1">
              <a:rPr lang="en-US" smtClean="0"/>
              <a:t>8/21/2020</a:t>
            </a:fld>
            <a:endParaRPr lang="en-US" dirty="0"/>
          </a:p>
        </p:txBody>
      </p:sp>
      <p:sp>
        <p:nvSpPr>
          <p:cNvPr id="6" name="Footer Placeholder 5">
            <a:extLst>
              <a:ext uri="{FF2B5EF4-FFF2-40B4-BE49-F238E27FC236}">
                <a16:creationId xmlns:a16="http://schemas.microsoft.com/office/drawing/2014/main" id="{85844A29-A83C-4B77-A558-6FCF9840D1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4E7ADE-7DF9-4D04-8A11-3F88A553D01B}"/>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96810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D3D8-3264-47B0-BEA4-690C06CD51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BCE04-63F9-4B4F-918D-873D9A1EC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A53DD2-24A2-4B3E-9A4D-5A60C41E39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9D25E3-44EE-47B1-9494-938E6D351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AC985B-875D-4178-BB5E-8D30719B0F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FA61B3-AD4B-494C-8F61-78DF9134EB89}"/>
              </a:ext>
            </a:extLst>
          </p:cNvPr>
          <p:cNvSpPr>
            <a:spLocks noGrp="1"/>
          </p:cNvSpPr>
          <p:nvPr>
            <p:ph type="dt" sz="half" idx="10"/>
          </p:nvPr>
        </p:nvSpPr>
        <p:spPr/>
        <p:txBody>
          <a:bodyPr/>
          <a:lstStyle/>
          <a:p>
            <a:fld id="{66F855DA-CA81-4215-AEEA-737971F3EB3A}" type="datetime1">
              <a:rPr lang="en-US" smtClean="0"/>
              <a:t>8/21/2020</a:t>
            </a:fld>
            <a:endParaRPr lang="en-US" dirty="0"/>
          </a:p>
        </p:txBody>
      </p:sp>
      <p:sp>
        <p:nvSpPr>
          <p:cNvPr id="8" name="Footer Placeholder 7">
            <a:extLst>
              <a:ext uri="{FF2B5EF4-FFF2-40B4-BE49-F238E27FC236}">
                <a16:creationId xmlns:a16="http://schemas.microsoft.com/office/drawing/2014/main" id="{EAE32AA6-1480-48EE-AE36-BA5D735EF6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573BDA6-C53B-488A-9524-FCD9F2A7B2A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351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33FB-6AD9-44C5-979B-84D5EEDFD9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DD515-2069-4508-8E49-67186D3C9776}"/>
              </a:ext>
            </a:extLst>
          </p:cNvPr>
          <p:cNvSpPr>
            <a:spLocks noGrp="1"/>
          </p:cNvSpPr>
          <p:nvPr>
            <p:ph type="dt" sz="half" idx="10"/>
          </p:nvPr>
        </p:nvSpPr>
        <p:spPr/>
        <p:txBody>
          <a:bodyPr/>
          <a:lstStyle/>
          <a:p>
            <a:fld id="{18B57103-E613-45D9-B881-F10AF7B2F022}" type="datetime1">
              <a:rPr lang="en-US" smtClean="0"/>
              <a:t>8/21/2020</a:t>
            </a:fld>
            <a:endParaRPr lang="en-US" dirty="0"/>
          </a:p>
        </p:txBody>
      </p:sp>
      <p:sp>
        <p:nvSpPr>
          <p:cNvPr id="4" name="Footer Placeholder 3">
            <a:extLst>
              <a:ext uri="{FF2B5EF4-FFF2-40B4-BE49-F238E27FC236}">
                <a16:creationId xmlns:a16="http://schemas.microsoft.com/office/drawing/2014/main" id="{20744BE0-C405-4E81-B245-B773BFBE79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3B8E2C6-FDE8-43E5-8DF1-74C02E1B8E0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481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5745F5-8E80-45D9-8261-D36665830C67}"/>
              </a:ext>
            </a:extLst>
          </p:cNvPr>
          <p:cNvSpPr>
            <a:spLocks noGrp="1"/>
          </p:cNvSpPr>
          <p:nvPr>
            <p:ph type="dt" sz="half" idx="10"/>
          </p:nvPr>
        </p:nvSpPr>
        <p:spPr/>
        <p:txBody>
          <a:bodyPr/>
          <a:lstStyle/>
          <a:p>
            <a:fld id="{D5F506F7-CF11-4295-914C-19EAC5B3B4F8}" type="datetime1">
              <a:rPr lang="en-US" smtClean="0"/>
              <a:t>8/21/2020</a:t>
            </a:fld>
            <a:endParaRPr lang="en-US" dirty="0"/>
          </a:p>
        </p:txBody>
      </p:sp>
      <p:sp>
        <p:nvSpPr>
          <p:cNvPr id="3" name="Footer Placeholder 2">
            <a:extLst>
              <a:ext uri="{FF2B5EF4-FFF2-40B4-BE49-F238E27FC236}">
                <a16:creationId xmlns:a16="http://schemas.microsoft.com/office/drawing/2014/main" id="{ABF75606-AE2C-4F40-BF07-831C1344C7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5240AD-9374-411C-8202-8AA62A2B38A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6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64DB4B-2703-4231-8A6D-3C368ECB81BE}"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305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E643-C3E6-40B7-81F2-EA38D2194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A8EC1E-9579-49E0-B158-C6349A0EA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AAC512-B623-493D-843B-B29255DB8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19477-2F88-40C1-9F3B-E0B3704836E8}"/>
              </a:ext>
            </a:extLst>
          </p:cNvPr>
          <p:cNvSpPr>
            <a:spLocks noGrp="1"/>
          </p:cNvSpPr>
          <p:nvPr>
            <p:ph type="dt" sz="half" idx="10"/>
          </p:nvPr>
        </p:nvSpPr>
        <p:spPr/>
        <p:txBody>
          <a:bodyPr/>
          <a:lstStyle/>
          <a:p>
            <a:fld id="{5349EA98-581B-4C94-8E59-620470B740F1}" type="datetime1">
              <a:rPr lang="en-US" smtClean="0"/>
              <a:t>8/21/2020</a:t>
            </a:fld>
            <a:endParaRPr lang="en-US" dirty="0"/>
          </a:p>
        </p:txBody>
      </p:sp>
      <p:sp>
        <p:nvSpPr>
          <p:cNvPr id="6" name="Footer Placeholder 5">
            <a:extLst>
              <a:ext uri="{FF2B5EF4-FFF2-40B4-BE49-F238E27FC236}">
                <a16:creationId xmlns:a16="http://schemas.microsoft.com/office/drawing/2014/main" id="{0243E180-A3F2-4EF4-844B-C87BB3BC7E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59DA6D2-11F7-4991-A5F0-17FC39EF7904}"/>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17949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C190-05FB-4736-A51E-A43A214A6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B3F846-7A5A-44B5-AF8E-3C79687AA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1A81532-51F4-4282-A14C-12D7E04AF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36CAFB-6BF2-4170-A591-2E3F9D508FC6}"/>
              </a:ext>
            </a:extLst>
          </p:cNvPr>
          <p:cNvSpPr>
            <a:spLocks noGrp="1"/>
          </p:cNvSpPr>
          <p:nvPr>
            <p:ph type="dt" sz="half" idx="10"/>
          </p:nvPr>
        </p:nvSpPr>
        <p:spPr/>
        <p:txBody>
          <a:bodyPr/>
          <a:lstStyle/>
          <a:p>
            <a:fld id="{902602C3-6D88-4909-9F26-12566D282E76}" type="datetime1">
              <a:rPr lang="en-US" smtClean="0"/>
              <a:t>8/21/2020</a:t>
            </a:fld>
            <a:endParaRPr lang="en-US" dirty="0"/>
          </a:p>
        </p:txBody>
      </p:sp>
      <p:sp>
        <p:nvSpPr>
          <p:cNvPr id="6" name="Footer Placeholder 5">
            <a:extLst>
              <a:ext uri="{FF2B5EF4-FFF2-40B4-BE49-F238E27FC236}">
                <a16:creationId xmlns:a16="http://schemas.microsoft.com/office/drawing/2014/main" id="{12077B0B-9981-4D46-B473-DFCE139289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F12331F-5878-413C-9896-299E178C197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64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A7C4-F1C2-4E88-8AF7-8F0B5FD43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ED8FBB-FBD8-49CF-A3BD-26A1DE248F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0C714-547B-455A-B148-378BE737C61B}"/>
              </a:ext>
            </a:extLst>
          </p:cNvPr>
          <p:cNvSpPr>
            <a:spLocks noGrp="1"/>
          </p:cNvSpPr>
          <p:nvPr>
            <p:ph type="dt" sz="half" idx="10"/>
          </p:nvPr>
        </p:nvSpPr>
        <p:spPr/>
        <p:txBody>
          <a:bodyPr/>
          <a:lstStyle/>
          <a:p>
            <a:fld id="{130B69F5-59E7-474A-BD27-C17FB177990C}" type="datetime1">
              <a:rPr lang="en-US" smtClean="0"/>
              <a:t>8/21/2020</a:t>
            </a:fld>
            <a:endParaRPr lang="en-US" dirty="0"/>
          </a:p>
        </p:txBody>
      </p:sp>
      <p:sp>
        <p:nvSpPr>
          <p:cNvPr id="5" name="Footer Placeholder 4">
            <a:extLst>
              <a:ext uri="{FF2B5EF4-FFF2-40B4-BE49-F238E27FC236}">
                <a16:creationId xmlns:a16="http://schemas.microsoft.com/office/drawing/2014/main" id="{AFF33825-180A-43F7-90C8-81B7B7A63E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36BA8D-467A-47EA-A024-C933DCA0CB98}"/>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76383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3E89F-FC2F-490B-A1DC-3ADD16A1EE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8FC281-71B6-443C-ACDC-9EC1701BB7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19D0F2-AEF4-4F90-A51B-D6798524C945}"/>
              </a:ext>
            </a:extLst>
          </p:cNvPr>
          <p:cNvSpPr>
            <a:spLocks noGrp="1"/>
          </p:cNvSpPr>
          <p:nvPr>
            <p:ph type="dt" sz="half" idx="10"/>
          </p:nvPr>
        </p:nvSpPr>
        <p:spPr/>
        <p:txBody>
          <a:bodyPr/>
          <a:lstStyle/>
          <a:p>
            <a:fld id="{9A2E3E3C-A537-4F4E-9334-B980E415CF16}" type="datetime1">
              <a:rPr lang="en-US" smtClean="0"/>
              <a:t>8/21/2020</a:t>
            </a:fld>
            <a:endParaRPr lang="en-US" dirty="0"/>
          </a:p>
        </p:txBody>
      </p:sp>
      <p:sp>
        <p:nvSpPr>
          <p:cNvPr id="5" name="Footer Placeholder 4">
            <a:extLst>
              <a:ext uri="{FF2B5EF4-FFF2-40B4-BE49-F238E27FC236}">
                <a16:creationId xmlns:a16="http://schemas.microsoft.com/office/drawing/2014/main" id="{49D167B3-D555-4ABB-9329-E0302F0C10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3C755F-AC5A-4A89-A959-2641EFA2CD3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338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9DE604-62F5-4A18-81CD-D7211ABB426D}"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4501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0D8FA-1C07-4A29-A928-80C5A19F8B4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971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F6D37-CDF6-44D9-9F67-5E662F1CB177}"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683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D31D7A-7DD2-40A6-8622-9F41A2FECC72}"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042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AD71B4-4B03-4141-B60F-08268E30BB5B}" type="datetime1">
              <a:rPr lang="en-US" smtClean="0"/>
              <a:t>8/21/2020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68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0204FA-D030-4452-A035-1947C5F86837}" type="datetime1">
              <a:rPr lang="en-US" smtClean="0"/>
              <a:t>8/21/2020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15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2522A9-68D9-46CB-8DED-29295FA335E0}" type="datetime1">
              <a:rPr lang="en-US" smtClean="0"/>
              <a:t>8/21/2020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78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1B5CB-2ECB-4D9B-95EF-B7EBBC208FE2}" type="datetime1">
              <a:rPr lang="en-US" smtClean="0"/>
              <a:t>8/21/2020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0945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817C2-1960-462B-85EA-E406F85B9803}"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799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245130-CC41-4281-8953-BA686704EB9E}" type="datetime1">
              <a:rPr lang="en-US" smtClean="0"/>
              <a:t>8/21/2020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008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17603-88DF-4707-9ADC-9C70E06EA57E}"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8085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E01EC-C3A2-48A0-81DD-527B59EF4BE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9476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3AE2F-B82B-45F0-B189-54EA549C6C2C}"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20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FAE9EB-4FEB-4B19-9AA3-BAAF9BF2D8F1}"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900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797-D755-4935-9A8C-FAB7CAE4F290}"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382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9BD7A7-EA7D-40E0-827E-7CA4F68F402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650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AD379-040D-4247-A914-673AE332E008}"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693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17151E-0236-4AE3-88D3-456846C634E6}" type="datetime1">
              <a:rPr lang="en-US" smtClean="0"/>
              <a:t>8/21/2020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870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9021-682B-4FED-9C3F-2453044C1486}" type="datetime1">
              <a:rPr lang="en-US" smtClean="0"/>
              <a:t>8/21/2020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9488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47BF6-C21E-4942-A732-61D87166EE8B}"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7483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73D479-07DF-4534-AF65-C18C2D04B34E}" type="datetime1">
              <a:rPr lang="en-US" smtClean="0"/>
              <a:t>8/21/2020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322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4786017-7738-4ACD-90C1-93FCAC914BFB}" type="datetime1">
              <a:rPr lang="en-US" smtClean="0"/>
              <a:t>8/21/2020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1500" baseline="0">
                <a:solidFill>
                  <a:schemeClr val="accent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93412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EF8C9C9-8B6C-4B6F-8A33-12A24D5AA7E6}" type="datetime1">
              <a:rPr lang="en-US" smtClean="0"/>
              <a:t>8/21/2020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16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988804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D82AFB-DEFA-42A5-9782-F9655742D9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9D9F-A33A-431B-BE2E-2F1EC963D0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F51E5-B063-4C59-980E-2FCA5D8EE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890E2-35D8-480F-B13A-300F63559B81}" type="datetime1">
              <a:rPr lang="en-US" smtClean="0"/>
              <a:t>8/21/2020</a:t>
            </a:fld>
            <a:endParaRPr lang="en-US" dirty="0"/>
          </a:p>
        </p:txBody>
      </p:sp>
      <p:sp>
        <p:nvSpPr>
          <p:cNvPr id="5" name="Footer Placeholder 4">
            <a:extLst>
              <a:ext uri="{FF2B5EF4-FFF2-40B4-BE49-F238E27FC236}">
                <a16:creationId xmlns:a16="http://schemas.microsoft.com/office/drawing/2014/main" id="{D0E8C140-1A6E-4A5D-9656-29A73E02BB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6FE81C6-D13B-41DD-AFE7-A390FBC279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703219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BD5205-C05D-406A-A5C1-2C138F0D0E1E}" type="datetime1">
              <a:rPr lang="en-US" smtClean="0"/>
              <a:t>8/21/2020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91919873"/>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1297rohit/VGG16-In-Keras"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45.xml"/><Relationship Id="rId4" Type="http://schemas.openxmlformats.org/officeDocument/2006/relationships/image" Target="../media/image4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67.pn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68.png"/><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CECF-59D5-424F-87CE-D07ED4196275}"/>
              </a:ext>
            </a:extLst>
          </p:cNvPr>
          <p:cNvSpPr>
            <a:spLocks noGrp="1"/>
          </p:cNvSpPr>
          <p:nvPr>
            <p:ph type="ctrTitle"/>
          </p:nvPr>
        </p:nvSpPr>
        <p:spPr>
          <a:xfrm>
            <a:off x="1289113" y="437180"/>
            <a:ext cx="7766936" cy="1646302"/>
          </a:xfrm>
        </p:spPr>
        <p:txBody>
          <a:bodyPr/>
          <a:lstStyle/>
          <a:p>
            <a:pPr algn="l"/>
            <a:r>
              <a:rPr lang="en-GB" sz="3600" b="1" dirty="0">
                <a:effectLst>
                  <a:outerShdw blurRad="38100" dist="38100" dir="2700000" algn="tl">
                    <a:srgbClr val="000000">
                      <a:alpha val="43137"/>
                    </a:srgbClr>
                  </a:outerShdw>
                </a:effectLst>
              </a:rPr>
              <a:t>Neural Network-based Hardware Implementation for Object Detection in Autonomous Driving</a:t>
            </a:r>
          </a:p>
        </p:txBody>
      </p:sp>
      <p:sp>
        <p:nvSpPr>
          <p:cNvPr id="3" name="Subtitle 2">
            <a:extLst>
              <a:ext uri="{FF2B5EF4-FFF2-40B4-BE49-F238E27FC236}">
                <a16:creationId xmlns:a16="http://schemas.microsoft.com/office/drawing/2014/main" id="{2405D35A-F3F9-46B3-A230-ACDEFD886F8E}"/>
              </a:ext>
            </a:extLst>
          </p:cNvPr>
          <p:cNvSpPr>
            <a:spLocks noGrp="1"/>
          </p:cNvSpPr>
          <p:nvPr>
            <p:ph type="subTitle" idx="1"/>
          </p:nvPr>
        </p:nvSpPr>
        <p:spPr>
          <a:xfrm>
            <a:off x="1507067" y="2241605"/>
            <a:ext cx="7766936" cy="1096899"/>
          </a:xfrm>
        </p:spPr>
        <p:txBody>
          <a:bodyPr>
            <a:noAutofit/>
          </a:bodyPr>
          <a:lstStyle/>
          <a:p>
            <a:pPr algn="ctr"/>
            <a:r>
              <a:rPr lang="en-US" sz="2000" b="1" dirty="0">
                <a:solidFill>
                  <a:schemeClr val="accent1"/>
                </a:solidFill>
                <a:effectLst>
                  <a:outerShdw blurRad="38100" dist="38100" dir="2700000" algn="tl">
                    <a:srgbClr val="000000">
                      <a:alpha val="43137"/>
                    </a:srgbClr>
                  </a:outerShdw>
                </a:effectLst>
                <a:latin typeface="+mj-lt"/>
                <a:ea typeface="+mj-ea"/>
                <a:cs typeface="+mj-cs"/>
              </a:rPr>
              <a:t>Supervised by:</a:t>
            </a:r>
          </a:p>
          <a:p>
            <a:pPr algn="ctr"/>
            <a:br>
              <a:rPr lang="en-US" sz="2000" b="1" dirty="0">
                <a:solidFill>
                  <a:schemeClr val="accent1"/>
                </a:solidFill>
                <a:effectLst>
                  <a:outerShdw blurRad="38100" dist="38100" dir="2700000" algn="tl">
                    <a:srgbClr val="000000">
                      <a:alpha val="43137"/>
                    </a:srgbClr>
                  </a:outerShdw>
                </a:effectLst>
                <a:latin typeface="+mj-lt"/>
                <a:ea typeface="+mj-ea"/>
                <a:cs typeface="+mj-cs"/>
              </a:rPr>
            </a:br>
            <a:r>
              <a:rPr lang="en-US" sz="2000" b="1" dirty="0">
                <a:solidFill>
                  <a:schemeClr val="accent1"/>
                </a:solidFill>
                <a:effectLst>
                  <a:outerShdw blurRad="38100" dist="38100" dir="2700000" algn="tl">
                    <a:srgbClr val="000000">
                      <a:alpha val="43137"/>
                    </a:srgbClr>
                  </a:outerShdw>
                </a:effectLst>
                <a:latin typeface="+mj-lt"/>
                <a:ea typeface="+mj-ea"/>
                <a:cs typeface="+mj-cs"/>
              </a:rPr>
              <a:t>Dr. Khaled Salah</a:t>
            </a:r>
          </a:p>
          <a:p>
            <a:pPr algn="ctr"/>
            <a:r>
              <a:rPr lang="en-US" sz="2000" b="1" dirty="0">
                <a:solidFill>
                  <a:schemeClr val="accent1"/>
                </a:solidFill>
                <a:effectLst>
                  <a:outerShdw blurRad="38100" dist="38100" dir="2700000" algn="tl">
                    <a:srgbClr val="000000">
                      <a:alpha val="43137"/>
                    </a:srgbClr>
                  </a:outerShdw>
                </a:effectLst>
                <a:latin typeface="+mj-lt"/>
                <a:ea typeface="+mj-ea"/>
                <a:cs typeface="+mj-cs"/>
              </a:rPr>
              <a:t>Dr. Mohamed Desoukky</a:t>
            </a:r>
            <a:endParaRPr lang="en-GB" sz="2000" b="1" dirty="0">
              <a:solidFill>
                <a:schemeClr val="accent1"/>
              </a:solidFill>
              <a:effectLst>
                <a:outerShdw blurRad="38100" dist="38100" dir="2700000" algn="tl">
                  <a:srgbClr val="000000">
                    <a:alpha val="43137"/>
                  </a:srgbClr>
                </a:outerShdw>
              </a:effectLst>
              <a:latin typeface="+mj-lt"/>
              <a:ea typeface="+mj-ea"/>
              <a:cs typeface="+mj-cs"/>
            </a:endParaRPr>
          </a:p>
        </p:txBody>
      </p:sp>
      <p:sp>
        <p:nvSpPr>
          <p:cNvPr id="4" name="Subtitle 2">
            <a:extLst>
              <a:ext uri="{FF2B5EF4-FFF2-40B4-BE49-F238E27FC236}">
                <a16:creationId xmlns:a16="http://schemas.microsoft.com/office/drawing/2014/main" id="{53892B2E-6433-4195-9716-1A4F1F2183EC}"/>
              </a:ext>
            </a:extLst>
          </p:cNvPr>
          <p:cNvSpPr txBox="1">
            <a:spLocks/>
          </p:cNvSpPr>
          <p:nvPr/>
        </p:nvSpPr>
        <p:spPr>
          <a:xfrm>
            <a:off x="1444314" y="4124115"/>
            <a:ext cx="7766936" cy="1096899"/>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lang="en-US" sz="2000" b="1" dirty="0">
                <a:solidFill>
                  <a:schemeClr val="accent1"/>
                </a:solidFill>
                <a:effectLst>
                  <a:outerShdw blurRad="38100" dist="38100" dir="2700000" algn="tl">
                    <a:srgbClr val="000000">
                      <a:alpha val="43137"/>
                    </a:srgbClr>
                  </a:outerShdw>
                </a:effectLst>
                <a:latin typeface="+mj-lt"/>
                <a:ea typeface="+mj-ea"/>
                <a:cs typeface="+mj-cs"/>
              </a:rPr>
              <a:t>Done by:</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1-Ramy Osama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2-Ahmed Yahia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   3-Zyad Mahmoud</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 4-Rofida Osama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5-Omar Khaled</a:t>
            </a:r>
          </a:p>
        </p:txBody>
      </p:sp>
      <p:sp>
        <p:nvSpPr>
          <p:cNvPr id="5" name="Slide Number Placeholder 4">
            <a:extLst>
              <a:ext uri="{FF2B5EF4-FFF2-40B4-BE49-F238E27FC236}">
                <a16:creationId xmlns:a16="http://schemas.microsoft.com/office/drawing/2014/main" id="{518F1E4D-E561-45BE-8CA5-B8192F574A3C}"/>
              </a:ext>
            </a:extLst>
          </p:cNvPr>
          <p:cNvSpPr>
            <a:spLocks noGrp="1"/>
          </p:cNvSpPr>
          <p:nvPr>
            <p:ph type="sldNum" sz="quarter" idx="12"/>
          </p:nvPr>
        </p:nvSpPr>
        <p:spPr>
          <a:xfrm>
            <a:off x="8590664" y="6148939"/>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6" descr="A picture containing drawing&#10;&#10;Description automatically generated">
            <a:extLst>
              <a:ext uri="{FF2B5EF4-FFF2-40B4-BE49-F238E27FC236}">
                <a16:creationId xmlns:a16="http://schemas.microsoft.com/office/drawing/2014/main" id="{702B4A52-C6F0-474A-8B27-1E2994699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62" y="2263270"/>
            <a:ext cx="1743635" cy="1743635"/>
          </a:xfrm>
          <a:prstGeom prst="rect">
            <a:avLst/>
          </a:prstGeom>
        </p:spPr>
      </p:pic>
      <p:pic>
        <p:nvPicPr>
          <p:cNvPr id="9" name="Picture 8" descr="A picture containing knife&#10;&#10;Description automatically generated">
            <a:extLst>
              <a:ext uri="{FF2B5EF4-FFF2-40B4-BE49-F238E27FC236}">
                <a16:creationId xmlns:a16="http://schemas.microsoft.com/office/drawing/2014/main" id="{398BFFFB-9A3B-4DF1-BE2B-2619CB3F3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1039" y="2200817"/>
            <a:ext cx="1619250" cy="1638300"/>
          </a:xfrm>
          <a:prstGeom prst="rect">
            <a:avLst/>
          </a:prstGeom>
        </p:spPr>
      </p:pic>
    </p:spTree>
    <p:extLst>
      <p:ext uri="{BB962C8B-B14F-4D97-AF65-F5344CB8AC3E}">
        <p14:creationId xmlns:p14="http://schemas.microsoft.com/office/powerpoint/2010/main" val="154143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C436A-0FDE-487C-8864-64B0FD58CFFA}"/>
              </a:ext>
            </a:extLst>
          </p:cNvPr>
          <p:cNvSpPr>
            <a:spLocks noGrp="1"/>
          </p:cNvSpPr>
          <p:nvPr>
            <p:ph idx="1"/>
          </p:nvPr>
        </p:nvSpPr>
        <p:spPr/>
        <p:txBody>
          <a:bodyPr/>
          <a:lstStyle/>
          <a:p>
            <a:pPr marL="0" indent="0">
              <a:buNone/>
            </a:pPr>
            <a:r>
              <a:rPr lang="en-GB" dirty="0"/>
              <a:t>We will use a dataset of common objects we see normally in our daily life in streets to train our neural network to be able to recognise these objects in any future image that would be our input to the neural network.</a:t>
            </a:r>
          </a:p>
          <a:p>
            <a:pPr marL="0" indent="0">
              <a:buNone/>
            </a:pPr>
            <a:r>
              <a:rPr lang="en-GB" dirty="0"/>
              <a:t>Examples:</a:t>
            </a:r>
          </a:p>
          <a:p>
            <a:pPr lvl="0"/>
            <a:r>
              <a:rPr lang="en-US" dirty="0"/>
              <a:t>Cars</a:t>
            </a:r>
            <a:endParaRPr lang="en-GB" dirty="0"/>
          </a:p>
          <a:p>
            <a:pPr lvl="0"/>
            <a:r>
              <a:rPr lang="en-US" dirty="0"/>
              <a:t>Human bodies</a:t>
            </a:r>
            <a:endParaRPr lang="en-GB" dirty="0"/>
          </a:p>
          <a:p>
            <a:pPr lvl="0"/>
            <a:r>
              <a:rPr lang="en-US" dirty="0"/>
              <a:t>Cats </a:t>
            </a:r>
            <a:endParaRPr lang="en-GB" dirty="0"/>
          </a:p>
          <a:p>
            <a:pPr lvl="0"/>
            <a:r>
              <a:rPr lang="en-US" dirty="0"/>
              <a:t>Dogs</a:t>
            </a:r>
            <a:endParaRPr lang="en-GB" dirty="0"/>
          </a:p>
          <a:p>
            <a:pPr lvl="0"/>
            <a:r>
              <a:rPr lang="en-US" dirty="0"/>
              <a:t>Buses</a:t>
            </a:r>
            <a:endParaRPr lang="en-GB" dirty="0"/>
          </a:p>
          <a:p>
            <a:pPr lvl="0"/>
            <a:r>
              <a:rPr lang="en-US" dirty="0"/>
              <a:t>Traffic posts</a:t>
            </a:r>
            <a:endParaRPr lang="en-GB" dirty="0"/>
          </a:p>
          <a:p>
            <a:endParaRPr lang="en-GB" dirty="0"/>
          </a:p>
        </p:txBody>
      </p:sp>
      <p:sp>
        <p:nvSpPr>
          <p:cNvPr id="7" name="Title 1">
            <a:extLst>
              <a:ext uri="{FF2B5EF4-FFF2-40B4-BE49-F238E27FC236}">
                <a16:creationId xmlns:a16="http://schemas.microsoft.com/office/drawing/2014/main" id="{7D449DCE-2F2B-4AED-87B7-A1957E29F5E6}"/>
              </a:ext>
            </a:extLst>
          </p:cNvPr>
          <p:cNvSpPr>
            <a:spLocks noGrp="1"/>
          </p:cNvSpPr>
          <p:nvPr>
            <p:ph type="title"/>
          </p:nvPr>
        </p:nvSpPr>
        <p:spPr>
          <a:xfrm>
            <a:off x="677863" y="609600"/>
            <a:ext cx="8596312" cy="1320800"/>
          </a:xfrm>
        </p:spPr>
        <p:txBody>
          <a:bodyPr/>
          <a:lstStyle/>
          <a:p>
            <a:r>
              <a:rPr lang="en-GB" b="1" dirty="0">
                <a:effectLst>
                  <a:outerShdw blurRad="38100" dist="38100" dir="2700000" algn="tl">
                    <a:srgbClr val="000000">
                      <a:alpha val="43137"/>
                    </a:srgbClr>
                  </a:outerShdw>
                </a:effectLst>
              </a:rPr>
              <a:t>Why</a:t>
            </a:r>
            <a:r>
              <a:rPr lang="en-GB" dirty="0"/>
              <a:t> </a:t>
            </a:r>
            <a:r>
              <a:rPr lang="en-GB" b="1" dirty="0">
                <a:effectLst>
                  <a:outerShdw blurRad="38100" dist="38100" dir="2700000" algn="tl">
                    <a:srgbClr val="000000">
                      <a:alpha val="43137"/>
                    </a:srgbClr>
                  </a:outerShdw>
                </a:effectLst>
              </a:rPr>
              <a:t>do we need neural networks in the project?</a:t>
            </a:r>
          </a:p>
        </p:txBody>
      </p:sp>
      <p:sp>
        <p:nvSpPr>
          <p:cNvPr id="2" name="Slide Number Placeholder 1">
            <a:extLst>
              <a:ext uri="{FF2B5EF4-FFF2-40B4-BE49-F238E27FC236}">
                <a16:creationId xmlns:a16="http://schemas.microsoft.com/office/drawing/2014/main" id="{AE8D0567-7805-4A00-9373-5339FB491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8533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EFBF-73F4-804D-B617-312305AF17DE}"/>
              </a:ext>
            </a:extLst>
          </p:cNvPr>
          <p:cNvSpPr>
            <a:spLocks noGrp="1"/>
          </p:cNvSpPr>
          <p:nvPr>
            <p:ph type="title"/>
          </p:nvPr>
        </p:nvSpPr>
        <p:spPr/>
        <p:txBody>
          <a:bodyPr>
            <a:normAutofit/>
          </a:bodyPr>
          <a:lstStyle/>
          <a:p>
            <a:r>
              <a:rPr lang="en-EG" b="1" dirty="0">
                <a:effectLst>
                  <a:outerShdw blurRad="38100" dist="38100" dir="2700000" algn="tl">
                    <a:srgbClr val="000000">
                      <a:alpha val="43137"/>
                    </a:srgbClr>
                  </a:outerShdw>
                </a:effectLst>
              </a:rPr>
              <a:t>Software Results</a:t>
            </a:r>
          </a:p>
        </p:txBody>
      </p:sp>
      <p:graphicFrame>
        <p:nvGraphicFramePr>
          <p:cNvPr id="4" name="Table 4">
            <a:extLst>
              <a:ext uri="{FF2B5EF4-FFF2-40B4-BE49-F238E27FC236}">
                <a16:creationId xmlns:a16="http://schemas.microsoft.com/office/drawing/2014/main" id="{239F41FC-95C6-8D4F-BF10-B90FACB45518}"/>
              </a:ext>
            </a:extLst>
          </p:cNvPr>
          <p:cNvGraphicFramePr>
            <a:graphicFrameLocks noGrp="1"/>
          </p:cNvGraphicFramePr>
          <p:nvPr>
            <p:ph idx="1"/>
            <p:extLst>
              <p:ext uri="{D42A27DB-BD31-4B8C-83A1-F6EECF244321}">
                <p14:modId xmlns:p14="http://schemas.microsoft.com/office/powerpoint/2010/main" val="3043910020"/>
              </p:ext>
            </p:extLst>
          </p:nvPr>
        </p:nvGraphicFramePr>
        <p:xfrm>
          <a:off x="677334" y="1378243"/>
          <a:ext cx="8451424" cy="741680"/>
        </p:xfrm>
        <a:graphic>
          <a:graphicData uri="http://schemas.openxmlformats.org/drawingml/2006/table">
            <a:tbl>
              <a:tblPr firstRow="1" bandRow="1">
                <a:tableStyleId>{5C22544A-7EE6-4342-B048-85BDC9FD1C3A}</a:tableStyleId>
              </a:tblPr>
              <a:tblGrid>
                <a:gridCol w="1056428">
                  <a:extLst>
                    <a:ext uri="{9D8B030D-6E8A-4147-A177-3AD203B41FA5}">
                      <a16:colId xmlns:a16="http://schemas.microsoft.com/office/drawing/2014/main" val="591716590"/>
                    </a:ext>
                  </a:extLst>
                </a:gridCol>
                <a:gridCol w="1056428">
                  <a:extLst>
                    <a:ext uri="{9D8B030D-6E8A-4147-A177-3AD203B41FA5}">
                      <a16:colId xmlns:a16="http://schemas.microsoft.com/office/drawing/2014/main" val="4022151141"/>
                    </a:ext>
                  </a:extLst>
                </a:gridCol>
                <a:gridCol w="1056428">
                  <a:extLst>
                    <a:ext uri="{9D8B030D-6E8A-4147-A177-3AD203B41FA5}">
                      <a16:colId xmlns:a16="http://schemas.microsoft.com/office/drawing/2014/main" val="3738064207"/>
                    </a:ext>
                  </a:extLst>
                </a:gridCol>
                <a:gridCol w="1056428">
                  <a:extLst>
                    <a:ext uri="{9D8B030D-6E8A-4147-A177-3AD203B41FA5}">
                      <a16:colId xmlns:a16="http://schemas.microsoft.com/office/drawing/2014/main" val="38995617"/>
                    </a:ext>
                  </a:extLst>
                </a:gridCol>
                <a:gridCol w="1056428">
                  <a:extLst>
                    <a:ext uri="{9D8B030D-6E8A-4147-A177-3AD203B41FA5}">
                      <a16:colId xmlns:a16="http://schemas.microsoft.com/office/drawing/2014/main" val="2831874964"/>
                    </a:ext>
                  </a:extLst>
                </a:gridCol>
                <a:gridCol w="1056428">
                  <a:extLst>
                    <a:ext uri="{9D8B030D-6E8A-4147-A177-3AD203B41FA5}">
                      <a16:colId xmlns:a16="http://schemas.microsoft.com/office/drawing/2014/main" val="564985293"/>
                    </a:ext>
                  </a:extLst>
                </a:gridCol>
                <a:gridCol w="1056428">
                  <a:extLst>
                    <a:ext uri="{9D8B030D-6E8A-4147-A177-3AD203B41FA5}">
                      <a16:colId xmlns:a16="http://schemas.microsoft.com/office/drawing/2014/main" val="2179935604"/>
                    </a:ext>
                  </a:extLst>
                </a:gridCol>
                <a:gridCol w="1056428">
                  <a:extLst>
                    <a:ext uri="{9D8B030D-6E8A-4147-A177-3AD203B41FA5}">
                      <a16:colId xmlns:a16="http://schemas.microsoft.com/office/drawing/2014/main" val="1926679320"/>
                    </a:ext>
                  </a:extLst>
                </a:gridCol>
              </a:tblGrid>
              <a:tr h="370840">
                <a:tc gridSpan="8">
                  <a:txBody>
                    <a:bodyPr/>
                    <a:lstStyle/>
                    <a:p>
                      <a:pPr algn="ctr"/>
                      <a:r>
                        <a:rPr lang="en-EG" sz="1200" dirty="0"/>
                        <a:t>Input</a:t>
                      </a:r>
                      <a:r>
                        <a:rPr lang="en-EG" dirty="0"/>
                        <a:t> </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252720767"/>
                  </a:ext>
                </a:extLst>
              </a:tr>
              <a:tr h="370840">
                <a:tc>
                  <a:txBody>
                    <a:bodyPr/>
                    <a:lstStyle/>
                    <a:p>
                      <a:pPr algn="ctr"/>
                      <a:r>
                        <a:rPr lang="en-EG" sz="1200" dirty="0"/>
                        <a:t>1</a:t>
                      </a:r>
                    </a:p>
                  </a:txBody>
                  <a:tcPr/>
                </a:tc>
                <a:tc>
                  <a:txBody>
                    <a:bodyPr/>
                    <a:lstStyle/>
                    <a:p>
                      <a:pPr algn="ctr"/>
                      <a:r>
                        <a:rPr lang="en-EG" sz="1200" dirty="0"/>
                        <a:t>2</a:t>
                      </a:r>
                    </a:p>
                  </a:txBody>
                  <a:tcPr/>
                </a:tc>
                <a:tc>
                  <a:txBody>
                    <a:bodyPr/>
                    <a:lstStyle/>
                    <a:p>
                      <a:pPr algn="ctr"/>
                      <a:r>
                        <a:rPr lang="en-EG" sz="1200" dirty="0"/>
                        <a:t>3</a:t>
                      </a:r>
                    </a:p>
                  </a:txBody>
                  <a:tcPr/>
                </a:tc>
                <a:tc>
                  <a:txBody>
                    <a:bodyPr/>
                    <a:lstStyle/>
                    <a:p>
                      <a:pPr algn="ctr"/>
                      <a:r>
                        <a:rPr lang="en-EG" sz="1200" dirty="0"/>
                        <a:t>4</a:t>
                      </a:r>
                    </a:p>
                  </a:txBody>
                  <a:tcPr/>
                </a:tc>
                <a:tc>
                  <a:txBody>
                    <a:bodyPr/>
                    <a:lstStyle/>
                    <a:p>
                      <a:pPr algn="ctr"/>
                      <a:r>
                        <a:rPr lang="en-EG" sz="1200" dirty="0"/>
                        <a:t>5</a:t>
                      </a:r>
                    </a:p>
                  </a:txBody>
                  <a:tcPr/>
                </a:tc>
                <a:tc>
                  <a:txBody>
                    <a:bodyPr/>
                    <a:lstStyle/>
                    <a:p>
                      <a:pPr algn="ctr"/>
                      <a:r>
                        <a:rPr lang="en-EG" sz="1200" dirty="0"/>
                        <a:t>6</a:t>
                      </a:r>
                    </a:p>
                  </a:txBody>
                  <a:tcPr/>
                </a:tc>
                <a:tc>
                  <a:txBody>
                    <a:bodyPr/>
                    <a:lstStyle/>
                    <a:p>
                      <a:pPr algn="ctr"/>
                      <a:r>
                        <a:rPr lang="en-EG" sz="1200" dirty="0"/>
                        <a:t>7</a:t>
                      </a:r>
                    </a:p>
                  </a:txBody>
                  <a:tcPr/>
                </a:tc>
                <a:tc>
                  <a:txBody>
                    <a:bodyPr/>
                    <a:lstStyle/>
                    <a:p>
                      <a:pPr algn="ctr"/>
                      <a:r>
                        <a:rPr lang="en-EG" sz="1200" dirty="0"/>
                        <a:t>8</a:t>
                      </a:r>
                    </a:p>
                  </a:txBody>
                  <a:tcPr/>
                </a:tc>
                <a:extLst>
                  <a:ext uri="{0D108BD9-81ED-4DB2-BD59-A6C34878D82A}">
                    <a16:rowId xmlns:a16="http://schemas.microsoft.com/office/drawing/2014/main" val="1545770806"/>
                  </a:ext>
                </a:extLst>
              </a:tr>
            </a:tbl>
          </a:graphicData>
        </a:graphic>
      </p:graphicFrame>
      <p:sp>
        <p:nvSpPr>
          <p:cNvPr id="7" name="Down Arrow 6">
            <a:extLst>
              <a:ext uri="{FF2B5EF4-FFF2-40B4-BE49-F238E27FC236}">
                <a16:creationId xmlns:a16="http://schemas.microsoft.com/office/drawing/2014/main" id="{CCF00A39-DDC9-674C-8146-3F4EFC6FA5B6}"/>
              </a:ext>
            </a:extLst>
          </p:cNvPr>
          <p:cNvSpPr/>
          <p:nvPr/>
        </p:nvSpPr>
        <p:spPr>
          <a:xfrm>
            <a:off x="4560043" y="2517276"/>
            <a:ext cx="522514" cy="11865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9" name="Table 9">
            <a:extLst>
              <a:ext uri="{FF2B5EF4-FFF2-40B4-BE49-F238E27FC236}">
                <a16:creationId xmlns:a16="http://schemas.microsoft.com/office/drawing/2014/main" id="{DF360733-2D37-E24E-8C29-E13FE7ED76C1}"/>
              </a:ext>
            </a:extLst>
          </p:cNvPr>
          <p:cNvGraphicFramePr>
            <a:graphicFrameLocks noGrp="1"/>
          </p:cNvGraphicFramePr>
          <p:nvPr>
            <p:extLst>
              <p:ext uri="{D42A27DB-BD31-4B8C-83A1-F6EECF244321}">
                <p14:modId xmlns:p14="http://schemas.microsoft.com/office/powerpoint/2010/main" val="3371872350"/>
              </p:ext>
            </p:extLst>
          </p:nvPr>
        </p:nvGraphicFramePr>
        <p:xfrm>
          <a:off x="701040" y="2261764"/>
          <a:ext cx="2269277" cy="3188304"/>
        </p:xfrm>
        <a:graphic>
          <a:graphicData uri="http://schemas.openxmlformats.org/drawingml/2006/table">
            <a:tbl>
              <a:tblPr firstRow="1" bandRow="1">
                <a:tableStyleId>{5C22544A-7EE6-4342-B048-85BDC9FD1C3A}</a:tableStyleId>
              </a:tblPr>
              <a:tblGrid>
                <a:gridCol w="899160">
                  <a:extLst>
                    <a:ext uri="{9D8B030D-6E8A-4147-A177-3AD203B41FA5}">
                      <a16:colId xmlns:a16="http://schemas.microsoft.com/office/drawing/2014/main" val="3720802073"/>
                    </a:ext>
                  </a:extLst>
                </a:gridCol>
                <a:gridCol w="685800">
                  <a:extLst>
                    <a:ext uri="{9D8B030D-6E8A-4147-A177-3AD203B41FA5}">
                      <a16:colId xmlns:a16="http://schemas.microsoft.com/office/drawing/2014/main" val="2299580171"/>
                    </a:ext>
                  </a:extLst>
                </a:gridCol>
                <a:gridCol w="684317">
                  <a:extLst>
                    <a:ext uri="{9D8B030D-6E8A-4147-A177-3AD203B41FA5}">
                      <a16:colId xmlns:a16="http://schemas.microsoft.com/office/drawing/2014/main" val="1797754125"/>
                    </a:ext>
                  </a:extLst>
                </a:gridCol>
              </a:tblGrid>
              <a:tr h="398538">
                <a:tc rowSpan="8">
                  <a:txBody>
                    <a:bodyPr/>
                    <a:lstStyle/>
                    <a:p>
                      <a:pPr algn="ctr"/>
                      <a:r>
                        <a:rPr lang="en-EG" sz="1200" dirty="0"/>
                        <a:t>Weights</a:t>
                      </a:r>
                      <a:endParaRPr lang="en-US" sz="1200" dirty="0"/>
                    </a:p>
                    <a:p>
                      <a:pPr algn="ctr"/>
                      <a:r>
                        <a:rPr lang="en-EG" sz="1200" dirty="0"/>
                        <a:t>(2D array)</a:t>
                      </a:r>
                    </a:p>
                  </a:txBody>
                  <a:tcPr/>
                </a:tc>
                <a:tc>
                  <a:txBody>
                    <a:bodyPr/>
                    <a:lstStyle/>
                    <a:p>
                      <a:pPr marL="0" algn="ctr" defTabSz="457200" rtl="0" eaLnBrk="1" latinLnBrk="0" hangingPunct="1"/>
                      <a:r>
                        <a:rPr lang="en-EG" sz="1200" kern="1200" dirty="0">
                          <a:solidFill>
                            <a:schemeClr val="dk1"/>
                          </a:solidFill>
                          <a:latin typeface="+mn-lt"/>
                          <a:ea typeface="+mn-ea"/>
                          <a:cs typeface="+mn-cs"/>
                        </a:rPr>
                        <a:t>1</a:t>
                      </a:r>
                    </a:p>
                  </a:txBody>
                  <a:tcPr>
                    <a:solidFill>
                      <a:schemeClr val="accent1">
                        <a:lumMod val="40000"/>
                        <a:lumOff val="60000"/>
                      </a:schemeClr>
                    </a:solidFill>
                  </a:tcPr>
                </a:tc>
                <a:tc>
                  <a:txBody>
                    <a:bodyPr/>
                    <a:lstStyle/>
                    <a:p>
                      <a:pPr marL="0" algn="ctr" defTabSz="457200" rtl="0" eaLnBrk="1" latinLnBrk="0" hangingPunct="1"/>
                      <a:r>
                        <a:rPr lang="en-EG" sz="1200" kern="1200" dirty="0">
                          <a:solidFill>
                            <a:schemeClr val="dk1"/>
                          </a:solidFill>
                          <a:latin typeface="+mn-lt"/>
                          <a:ea typeface="+mn-ea"/>
                          <a:cs typeface="+mn-cs"/>
                        </a:rPr>
                        <a:t>1</a:t>
                      </a:r>
                    </a:p>
                  </a:txBody>
                  <a:tcPr>
                    <a:solidFill>
                      <a:schemeClr val="accent1">
                        <a:lumMod val="40000"/>
                        <a:lumOff val="60000"/>
                      </a:schemeClr>
                    </a:solidFill>
                  </a:tcPr>
                </a:tc>
                <a:extLst>
                  <a:ext uri="{0D108BD9-81ED-4DB2-BD59-A6C34878D82A}">
                    <a16:rowId xmlns:a16="http://schemas.microsoft.com/office/drawing/2014/main" val="1703755867"/>
                  </a:ext>
                </a:extLst>
              </a:tr>
              <a:tr h="398538">
                <a:tc vMerge="1">
                  <a:txBody>
                    <a:bodyPr/>
                    <a:lstStyle/>
                    <a:p>
                      <a:endParaRPr lang="en-EG" dirty="0"/>
                    </a:p>
                  </a:txBody>
                  <a:tcPr/>
                </a:tc>
                <a:tc>
                  <a:txBody>
                    <a:bodyPr/>
                    <a:lstStyle/>
                    <a:p>
                      <a:pPr algn="ctr"/>
                      <a:r>
                        <a:rPr lang="en-EG" sz="1200" dirty="0"/>
                        <a:t>2</a:t>
                      </a:r>
                    </a:p>
                  </a:txBody>
                  <a:tcPr/>
                </a:tc>
                <a:tc>
                  <a:txBody>
                    <a:bodyPr/>
                    <a:lstStyle/>
                    <a:p>
                      <a:pPr algn="ctr"/>
                      <a:r>
                        <a:rPr lang="en-EG" sz="1200" dirty="0"/>
                        <a:t>2</a:t>
                      </a:r>
                    </a:p>
                  </a:txBody>
                  <a:tcPr/>
                </a:tc>
                <a:extLst>
                  <a:ext uri="{0D108BD9-81ED-4DB2-BD59-A6C34878D82A}">
                    <a16:rowId xmlns:a16="http://schemas.microsoft.com/office/drawing/2014/main" val="2879977443"/>
                  </a:ext>
                </a:extLst>
              </a:tr>
              <a:tr h="398538">
                <a:tc vMerge="1">
                  <a:txBody>
                    <a:bodyPr/>
                    <a:lstStyle/>
                    <a:p>
                      <a:endParaRPr lang="en-EG" dirty="0"/>
                    </a:p>
                  </a:txBody>
                  <a:tcPr/>
                </a:tc>
                <a:tc>
                  <a:txBody>
                    <a:bodyPr/>
                    <a:lstStyle/>
                    <a:p>
                      <a:pPr algn="ctr"/>
                      <a:r>
                        <a:rPr lang="en-EG" sz="1200" dirty="0"/>
                        <a:t>3</a:t>
                      </a:r>
                    </a:p>
                  </a:txBody>
                  <a:tcPr/>
                </a:tc>
                <a:tc>
                  <a:txBody>
                    <a:bodyPr/>
                    <a:lstStyle/>
                    <a:p>
                      <a:pPr algn="ctr"/>
                      <a:r>
                        <a:rPr lang="en-EG" sz="1200" dirty="0"/>
                        <a:t>3</a:t>
                      </a:r>
                    </a:p>
                  </a:txBody>
                  <a:tcPr/>
                </a:tc>
                <a:extLst>
                  <a:ext uri="{0D108BD9-81ED-4DB2-BD59-A6C34878D82A}">
                    <a16:rowId xmlns:a16="http://schemas.microsoft.com/office/drawing/2014/main" val="2005574981"/>
                  </a:ext>
                </a:extLst>
              </a:tr>
              <a:tr h="398538">
                <a:tc vMerge="1">
                  <a:txBody>
                    <a:bodyPr/>
                    <a:lstStyle/>
                    <a:p>
                      <a:endParaRPr lang="en-EG" dirty="0"/>
                    </a:p>
                  </a:txBody>
                  <a:tcPr/>
                </a:tc>
                <a:tc>
                  <a:txBody>
                    <a:bodyPr/>
                    <a:lstStyle/>
                    <a:p>
                      <a:pPr algn="ctr"/>
                      <a:r>
                        <a:rPr lang="en-EG" sz="1200" dirty="0"/>
                        <a:t>4</a:t>
                      </a:r>
                    </a:p>
                  </a:txBody>
                  <a:tcPr/>
                </a:tc>
                <a:tc>
                  <a:txBody>
                    <a:bodyPr/>
                    <a:lstStyle/>
                    <a:p>
                      <a:pPr algn="ctr"/>
                      <a:r>
                        <a:rPr lang="en-EG" sz="1200" dirty="0"/>
                        <a:t>4</a:t>
                      </a:r>
                    </a:p>
                  </a:txBody>
                  <a:tcPr/>
                </a:tc>
                <a:extLst>
                  <a:ext uri="{0D108BD9-81ED-4DB2-BD59-A6C34878D82A}">
                    <a16:rowId xmlns:a16="http://schemas.microsoft.com/office/drawing/2014/main" val="95967079"/>
                  </a:ext>
                </a:extLst>
              </a:tr>
              <a:tr h="398538">
                <a:tc vMerge="1">
                  <a:txBody>
                    <a:bodyPr/>
                    <a:lstStyle/>
                    <a:p>
                      <a:endParaRPr lang="en-EG" dirty="0"/>
                    </a:p>
                  </a:txBody>
                  <a:tcPr/>
                </a:tc>
                <a:tc>
                  <a:txBody>
                    <a:bodyPr/>
                    <a:lstStyle/>
                    <a:p>
                      <a:pPr algn="ctr"/>
                      <a:r>
                        <a:rPr lang="en-EG" sz="1200" dirty="0"/>
                        <a:t>5</a:t>
                      </a:r>
                    </a:p>
                  </a:txBody>
                  <a:tcPr/>
                </a:tc>
                <a:tc>
                  <a:txBody>
                    <a:bodyPr/>
                    <a:lstStyle/>
                    <a:p>
                      <a:pPr algn="ctr"/>
                      <a:r>
                        <a:rPr lang="en-EG" sz="1200" dirty="0"/>
                        <a:t>5</a:t>
                      </a:r>
                    </a:p>
                  </a:txBody>
                  <a:tcPr/>
                </a:tc>
                <a:extLst>
                  <a:ext uri="{0D108BD9-81ED-4DB2-BD59-A6C34878D82A}">
                    <a16:rowId xmlns:a16="http://schemas.microsoft.com/office/drawing/2014/main" val="1704677916"/>
                  </a:ext>
                </a:extLst>
              </a:tr>
              <a:tr h="398538">
                <a:tc vMerge="1">
                  <a:txBody>
                    <a:bodyPr/>
                    <a:lstStyle/>
                    <a:p>
                      <a:endParaRPr lang="en-EG" dirty="0"/>
                    </a:p>
                  </a:txBody>
                  <a:tcPr/>
                </a:tc>
                <a:tc>
                  <a:txBody>
                    <a:bodyPr/>
                    <a:lstStyle/>
                    <a:p>
                      <a:pPr algn="ctr"/>
                      <a:r>
                        <a:rPr lang="en-EG" sz="1200" dirty="0"/>
                        <a:t>6</a:t>
                      </a:r>
                    </a:p>
                  </a:txBody>
                  <a:tcPr/>
                </a:tc>
                <a:tc>
                  <a:txBody>
                    <a:bodyPr/>
                    <a:lstStyle/>
                    <a:p>
                      <a:pPr algn="ctr"/>
                      <a:r>
                        <a:rPr lang="en-EG" sz="1200" dirty="0"/>
                        <a:t>6</a:t>
                      </a:r>
                    </a:p>
                  </a:txBody>
                  <a:tcPr/>
                </a:tc>
                <a:extLst>
                  <a:ext uri="{0D108BD9-81ED-4DB2-BD59-A6C34878D82A}">
                    <a16:rowId xmlns:a16="http://schemas.microsoft.com/office/drawing/2014/main" val="2559004932"/>
                  </a:ext>
                </a:extLst>
              </a:tr>
              <a:tr h="398538">
                <a:tc vMerge="1">
                  <a:txBody>
                    <a:bodyPr/>
                    <a:lstStyle/>
                    <a:p>
                      <a:endParaRPr lang="en-EG" dirty="0"/>
                    </a:p>
                  </a:txBody>
                  <a:tcPr/>
                </a:tc>
                <a:tc>
                  <a:txBody>
                    <a:bodyPr/>
                    <a:lstStyle/>
                    <a:p>
                      <a:pPr algn="ctr"/>
                      <a:r>
                        <a:rPr lang="en-EG" sz="1200" dirty="0"/>
                        <a:t>7</a:t>
                      </a:r>
                    </a:p>
                  </a:txBody>
                  <a:tcPr/>
                </a:tc>
                <a:tc>
                  <a:txBody>
                    <a:bodyPr/>
                    <a:lstStyle/>
                    <a:p>
                      <a:pPr algn="ctr"/>
                      <a:r>
                        <a:rPr lang="en-EG" sz="1200" dirty="0"/>
                        <a:t>7</a:t>
                      </a:r>
                    </a:p>
                  </a:txBody>
                  <a:tcPr/>
                </a:tc>
                <a:extLst>
                  <a:ext uri="{0D108BD9-81ED-4DB2-BD59-A6C34878D82A}">
                    <a16:rowId xmlns:a16="http://schemas.microsoft.com/office/drawing/2014/main" val="2708769505"/>
                  </a:ext>
                </a:extLst>
              </a:tr>
              <a:tr h="398538">
                <a:tc vMerge="1">
                  <a:txBody>
                    <a:bodyPr/>
                    <a:lstStyle/>
                    <a:p>
                      <a:endParaRPr lang="en-EG" dirty="0"/>
                    </a:p>
                  </a:txBody>
                  <a:tcPr/>
                </a:tc>
                <a:tc>
                  <a:txBody>
                    <a:bodyPr/>
                    <a:lstStyle/>
                    <a:p>
                      <a:pPr algn="ctr"/>
                      <a:r>
                        <a:rPr lang="en-EG" sz="1200" dirty="0"/>
                        <a:t>8</a:t>
                      </a:r>
                    </a:p>
                  </a:txBody>
                  <a:tcPr/>
                </a:tc>
                <a:tc>
                  <a:txBody>
                    <a:bodyPr/>
                    <a:lstStyle/>
                    <a:p>
                      <a:pPr algn="ctr"/>
                      <a:r>
                        <a:rPr lang="en-EG" sz="1200" dirty="0"/>
                        <a:t>8</a:t>
                      </a:r>
                    </a:p>
                  </a:txBody>
                  <a:tcPr/>
                </a:tc>
                <a:extLst>
                  <a:ext uri="{0D108BD9-81ED-4DB2-BD59-A6C34878D82A}">
                    <a16:rowId xmlns:a16="http://schemas.microsoft.com/office/drawing/2014/main" val="3039827539"/>
                  </a:ext>
                </a:extLst>
              </a:tr>
            </a:tbl>
          </a:graphicData>
        </a:graphic>
      </p:graphicFrame>
      <p:sp>
        <p:nvSpPr>
          <p:cNvPr id="10" name="Right Arrow 9">
            <a:extLst>
              <a:ext uri="{FF2B5EF4-FFF2-40B4-BE49-F238E27FC236}">
                <a16:creationId xmlns:a16="http://schemas.microsoft.com/office/drawing/2014/main" id="{EF95DEC2-E303-764D-B6C6-7E7522454B00}"/>
              </a:ext>
            </a:extLst>
          </p:cNvPr>
          <p:cNvSpPr/>
          <p:nvPr/>
        </p:nvSpPr>
        <p:spPr>
          <a:xfrm>
            <a:off x="3369459" y="4057768"/>
            <a:ext cx="807357" cy="465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11" name="Table 11">
            <a:extLst>
              <a:ext uri="{FF2B5EF4-FFF2-40B4-BE49-F238E27FC236}">
                <a16:creationId xmlns:a16="http://schemas.microsoft.com/office/drawing/2014/main" id="{3E88E3CE-B94A-0641-8CDB-1BC3FD1C5076}"/>
              </a:ext>
            </a:extLst>
          </p:cNvPr>
          <p:cNvGraphicFramePr>
            <a:graphicFrameLocks noGrp="1"/>
          </p:cNvGraphicFramePr>
          <p:nvPr>
            <p:extLst>
              <p:ext uri="{D42A27DB-BD31-4B8C-83A1-F6EECF244321}">
                <p14:modId xmlns:p14="http://schemas.microsoft.com/office/powerpoint/2010/main" val="2549526974"/>
              </p:ext>
            </p:extLst>
          </p:nvPr>
        </p:nvGraphicFramePr>
        <p:xfrm>
          <a:off x="6096000" y="3880793"/>
          <a:ext cx="3649984" cy="819804"/>
        </p:xfrm>
        <a:graphic>
          <a:graphicData uri="http://schemas.openxmlformats.org/drawingml/2006/table">
            <a:tbl>
              <a:tblPr firstRow="1" bandRow="1">
                <a:tableStyleId>{5C22544A-7EE6-4342-B048-85BDC9FD1C3A}</a:tableStyleId>
              </a:tblPr>
              <a:tblGrid>
                <a:gridCol w="456248">
                  <a:extLst>
                    <a:ext uri="{9D8B030D-6E8A-4147-A177-3AD203B41FA5}">
                      <a16:colId xmlns:a16="http://schemas.microsoft.com/office/drawing/2014/main" val="243343980"/>
                    </a:ext>
                  </a:extLst>
                </a:gridCol>
                <a:gridCol w="456248">
                  <a:extLst>
                    <a:ext uri="{9D8B030D-6E8A-4147-A177-3AD203B41FA5}">
                      <a16:colId xmlns:a16="http://schemas.microsoft.com/office/drawing/2014/main" val="2330563903"/>
                    </a:ext>
                  </a:extLst>
                </a:gridCol>
                <a:gridCol w="456248">
                  <a:extLst>
                    <a:ext uri="{9D8B030D-6E8A-4147-A177-3AD203B41FA5}">
                      <a16:colId xmlns:a16="http://schemas.microsoft.com/office/drawing/2014/main" val="2525197320"/>
                    </a:ext>
                  </a:extLst>
                </a:gridCol>
                <a:gridCol w="456248">
                  <a:extLst>
                    <a:ext uri="{9D8B030D-6E8A-4147-A177-3AD203B41FA5}">
                      <a16:colId xmlns:a16="http://schemas.microsoft.com/office/drawing/2014/main" val="3285201200"/>
                    </a:ext>
                  </a:extLst>
                </a:gridCol>
                <a:gridCol w="456248">
                  <a:extLst>
                    <a:ext uri="{9D8B030D-6E8A-4147-A177-3AD203B41FA5}">
                      <a16:colId xmlns:a16="http://schemas.microsoft.com/office/drawing/2014/main" val="1951606185"/>
                    </a:ext>
                  </a:extLst>
                </a:gridCol>
                <a:gridCol w="456248">
                  <a:extLst>
                    <a:ext uri="{9D8B030D-6E8A-4147-A177-3AD203B41FA5}">
                      <a16:colId xmlns:a16="http://schemas.microsoft.com/office/drawing/2014/main" val="2424695526"/>
                    </a:ext>
                  </a:extLst>
                </a:gridCol>
                <a:gridCol w="456248">
                  <a:extLst>
                    <a:ext uri="{9D8B030D-6E8A-4147-A177-3AD203B41FA5}">
                      <a16:colId xmlns:a16="http://schemas.microsoft.com/office/drawing/2014/main" val="3569396685"/>
                    </a:ext>
                  </a:extLst>
                </a:gridCol>
                <a:gridCol w="456248">
                  <a:extLst>
                    <a:ext uri="{9D8B030D-6E8A-4147-A177-3AD203B41FA5}">
                      <a16:colId xmlns:a16="http://schemas.microsoft.com/office/drawing/2014/main" val="3554615226"/>
                    </a:ext>
                  </a:extLst>
                </a:gridCol>
              </a:tblGrid>
              <a:tr h="300359">
                <a:tc gridSpan="8">
                  <a:txBody>
                    <a:bodyPr/>
                    <a:lstStyle/>
                    <a:p>
                      <a:pPr algn="ctr"/>
                      <a:r>
                        <a:rPr lang="en-EG" sz="1200" dirty="0"/>
                        <a:t>Output</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1062827312"/>
                  </a:ext>
                </a:extLst>
              </a:tr>
              <a:tr h="519445">
                <a:tc>
                  <a:txBody>
                    <a:bodyPr/>
                    <a:lstStyle/>
                    <a:p>
                      <a:r>
                        <a:rPr lang="en-EG" sz="1200" dirty="0"/>
                        <a:t>37</a:t>
                      </a:r>
                    </a:p>
                  </a:txBody>
                  <a:tcPr/>
                </a:tc>
                <a:tc>
                  <a:txBody>
                    <a:bodyPr/>
                    <a:lstStyle/>
                    <a:p>
                      <a:r>
                        <a:rPr lang="en-EG" sz="1200" dirty="0"/>
                        <a:t>74</a:t>
                      </a:r>
                    </a:p>
                  </a:txBody>
                  <a:tcPr/>
                </a:tc>
                <a:tc>
                  <a:txBody>
                    <a:bodyPr/>
                    <a:lstStyle/>
                    <a:p>
                      <a:r>
                        <a:rPr lang="en-EG" sz="1200" dirty="0"/>
                        <a:t>111</a:t>
                      </a:r>
                    </a:p>
                  </a:txBody>
                  <a:tcPr/>
                </a:tc>
                <a:tc>
                  <a:txBody>
                    <a:bodyPr/>
                    <a:lstStyle/>
                    <a:p>
                      <a:r>
                        <a:rPr lang="en-EG" sz="1200" dirty="0"/>
                        <a:t>148</a:t>
                      </a:r>
                    </a:p>
                  </a:txBody>
                  <a:tcPr/>
                </a:tc>
                <a:tc>
                  <a:txBody>
                    <a:bodyPr/>
                    <a:lstStyle/>
                    <a:p>
                      <a:r>
                        <a:rPr lang="en-EG" sz="1200" dirty="0"/>
                        <a:t>185</a:t>
                      </a:r>
                    </a:p>
                  </a:txBody>
                  <a:tcPr/>
                </a:tc>
                <a:tc>
                  <a:txBody>
                    <a:bodyPr/>
                    <a:lstStyle/>
                    <a:p>
                      <a:r>
                        <a:rPr lang="en-EG" sz="1200" dirty="0"/>
                        <a:t>222</a:t>
                      </a:r>
                    </a:p>
                  </a:txBody>
                  <a:tcPr/>
                </a:tc>
                <a:tc>
                  <a:txBody>
                    <a:bodyPr/>
                    <a:lstStyle/>
                    <a:p>
                      <a:r>
                        <a:rPr lang="en-EG" sz="1200" dirty="0"/>
                        <a:t>259</a:t>
                      </a:r>
                    </a:p>
                  </a:txBody>
                  <a:tcPr/>
                </a:tc>
                <a:tc>
                  <a:txBody>
                    <a:bodyPr/>
                    <a:lstStyle/>
                    <a:p>
                      <a:r>
                        <a:rPr lang="en-EG" sz="1200" dirty="0"/>
                        <a:t>296</a:t>
                      </a:r>
                    </a:p>
                  </a:txBody>
                  <a:tcPr/>
                </a:tc>
                <a:extLst>
                  <a:ext uri="{0D108BD9-81ED-4DB2-BD59-A6C34878D82A}">
                    <a16:rowId xmlns:a16="http://schemas.microsoft.com/office/drawing/2014/main" val="1351837321"/>
                  </a:ext>
                </a:extLst>
              </a:tr>
            </a:tbl>
          </a:graphicData>
        </a:graphic>
      </p:graphicFrame>
      <p:sp>
        <p:nvSpPr>
          <p:cNvPr id="12" name="TextBox 11">
            <a:extLst>
              <a:ext uri="{FF2B5EF4-FFF2-40B4-BE49-F238E27FC236}">
                <a16:creationId xmlns:a16="http://schemas.microsoft.com/office/drawing/2014/main" id="{52F5E8E8-40E9-7B46-A564-47F8B237858C}"/>
              </a:ext>
            </a:extLst>
          </p:cNvPr>
          <p:cNvSpPr txBox="1"/>
          <p:nvPr/>
        </p:nvSpPr>
        <p:spPr>
          <a:xfrm>
            <a:off x="4318001" y="3855916"/>
            <a:ext cx="1378857" cy="923330"/>
          </a:xfrm>
          <a:prstGeom prst="rect">
            <a:avLst/>
          </a:prstGeom>
          <a:noFill/>
        </p:spPr>
        <p:txBody>
          <a:bodyPr wrap="square" rtlCol="0">
            <a:spAutoFit/>
          </a:bodyPr>
          <a:lstStyle/>
          <a:p>
            <a:r>
              <a:rPr lang="en-EG" dirty="0"/>
              <a:t>Fully-Connected</a:t>
            </a:r>
          </a:p>
          <a:p>
            <a:r>
              <a:rPr lang="en-EG" dirty="0"/>
              <a:t>Layer</a:t>
            </a:r>
          </a:p>
        </p:txBody>
      </p:sp>
      <p:sp>
        <p:nvSpPr>
          <p:cNvPr id="13" name="Right Arrow 12">
            <a:extLst>
              <a:ext uri="{FF2B5EF4-FFF2-40B4-BE49-F238E27FC236}">
                <a16:creationId xmlns:a16="http://schemas.microsoft.com/office/drawing/2014/main" id="{4EF1FC15-B4E5-8146-9988-3648A5139581}"/>
              </a:ext>
            </a:extLst>
          </p:cNvPr>
          <p:cNvSpPr/>
          <p:nvPr/>
        </p:nvSpPr>
        <p:spPr>
          <a:xfrm>
            <a:off x="5537365" y="4057768"/>
            <a:ext cx="558635" cy="403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14" name="Table 4">
            <a:extLst>
              <a:ext uri="{FF2B5EF4-FFF2-40B4-BE49-F238E27FC236}">
                <a16:creationId xmlns:a16="http://schemas.microsoft.com/office/drawing/2014/main" id="{16713CEB-DD85-6E4D-84FD-0DF4359CA5B3}"/>
              </a:ext>
            </a:extLst>
          </p:cNvPr>
          <p:cNvGraphicFramePr>
            <a:graphicFrameLocks/>
          </p:cNvGraphicFramePr>
          <p:nvPr>
            <p:extLst>
              <p:ext uri="{D42A27DB-BD31-4B8C-83A1-F6EECF244321}">
                <p14:modId xmlns:p14="http://schemas.microsoft.com/office/powerpoint/2010/main" val="983482725"/>
              </p:ext>
            </p:extLst>
          </p:nvPr>
        </p:nvGraphicFramePr>
        <p:xfrm>
          <a:off x="662213" y="6005098"/>
          <a:ext cx="7613104" cy="736600"/>
        </p:xfrm>
        <a:graphic>
          <a:graphicData uri="http://schemas.openxmlformats.org/drawingml/2006/table">
            <a:tbl>
              <a:tblPr firstRow="1" bandRow="1">
                <a:tableStyleId>{5C22544A-7EE6-4342-B048-85BDC9FD1C3A}</a:tableStyleId>
              </a:tblPr>
              <a:tblGrid>
                <a:gridCol w="951638">
                  <a:extLst>
                    <a:ext uri="{9D8B030D-6E8A-4147-A177-3AD203B41FA5}">
                      <a16:colId xmlns:a16="http://schemas.microsoft.com/office/drawing/2014/main" val="591716590"/>
                    </a:ext>
                  </a:extLst>
                </a:gridCol>
                <a:gridCol w="951638">
                  <a:extLst>
                    <a:ext uri="{9D8B030D-6E8A-4147-A177-3AD203B41FA5}">
                      <a16:colId xmlns:a16="http://schemas.microsoft.com/office/drawing/2014/main" val="4022151141"/>
                    </a:ext>
                  </a:extLst>
                </a:gridCol>
                <a:gridCol w="951638">
                  <a:extLst>
                    <a:ext uri="{9D8B030D-6E8A-4147-A177-3AD203B41FA5}">
                      <a16:colId xmlns:a16="http://schemas.microsoft.com/office/drawing/2014/main" val="3738064207"/>
                    </a:ext>
                  </a:extLst>
                </a:gridCol>
                <a:gridCol w="951638">
                  <a:extLst>
                    <a:ext uri="{9D8B030D-6E8A-4147-A177-3AD203B41FA5}">
                      <a16:colId xmlns:a16="http://schemas.microsoft.com/office/drawing/2014/main" val="38995617"/>
                    </a:ext>
                  </a:extLst>
                </a:gridCol>
                <a:gridCol w="951638">
                  <a:extLst>
                    <a:ext uri="{9D8B030D-6E8A-4147-A177-3AD203B41FA5}">
                      <a16:colId xmlns:a16="http://schemas.microsoft.com/office/drawing/2014/main" val="2831874964"/>
                    </a:ext>
                  </a:extLst>
                </a:gridCol>
                <a:gridCol w="951638">
                  <a:extLst>
                    <a:ext uri="{9D8B030D-6E8A-4147-A177-3AD203B41FA5}">
                      <a16:colId xmlns:a16="http://schemas.microsoft.com/office/drawing/2014/main" val="564985293"/>
                    </a:ext>
                  </a:extLst>
                </a:gridCol>
                <a:gridCol w="951638">
                  <a:extLst>
                    <a:ext uri="{9D8B030D-6E8A-4147-A177-3AD203B41FA5}">
                      <a16:colId xmlns:a16="http://schemas.microsoft.com/office/drawing/2014/main" val="2179935604"/>
                    </a:ext>
                  </a:extLst>
                </a:gridCol>
                <a:gridCol w="951638">
                  <a:extLst>
                    <a:ext uri="{9D8B030D-6E8A-4147-A177-3AD203B41FA5}">
                      <a16:colId xmlns:a16="http://schemas.microsoft.com/office/drawing/2014/main" val="1926679320"/>
                    </a:ext>
                  </a:extLst>
                </a:gridCol>
              </a:tblGrid>
              <a:tr h="0">
                <a:tc gridSpan="8">
                  <a:txBody>
                    <a:bodyPr/>
                    <a:lstStyle/>
                    <a:p>
                      <a:pPr algn="ctr"/>
                      <a:r>
                        <a:rPr lang="en-EG" sz="1200" dirty="0"/>
                        <a:t>Bias</a:t>
                      </a:r>
                      <a:r>
                        <a:rPr lang="en-EG" dirty="0"/>
                        <a:t> </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252720767"/>
                  </a:ext>
                </a:extLst>
              </a:tr>
              <a:tr h="370840">
                <a:tc>
                  <a:txBody>
                    <a:bodyPr/>
                    <a:lstStyle/>
                    <a:p>
                      <a:pPr algn="ctr"/>
                      <a:r>
                        <a:rPr lang="en-EG" dirty="0"/>
                        <a:t>1</a:t>
                      </a:r>
                    </a:p>
                  </a:txBody>
                  <a:tcPr/>
                </a:tc>
                <a:tc>
                  <a:txBody>
                    <a:bodyPr/>
                    <a:lstStyle/>
                    <a:p>
                      <a:pPr algn="ctr"/>
                      <a:r>
                        <a:rPr lang="en-EG" dirty="0"/>
                        <a:t>2</a:t>
                      </a:r>
                    </a:p>
                  </a:txBody>
                  <a:tcPr/>
                </a:tc>
                <a:tc>
                  <a:txBody>
                    <a:bodyPr/>
                    <a:lstStyle/>
                    <a:p>
                      <a:pPr algn="ctr"/>
                      <a:r>
                        <a:rPr lang="en-EG" dirty="0"/>
                        <a:t>3</a:t>
                      </a:r>
                    </a:p>
                  </a:txBody>
                  <a:tcPr/>
                </a:tc>
                <a:tc>
                  <a:txBody>
                    <a:bodyPr/>
                    <a:lstStyle/>
                    <a:p>
                      <a:pPr algn="ctr"/>
                      <a:r>
                        <a:rPr lang="en-EG" dirty="0"/>
                        <a:t>4</a:t>
                      </a:r>
                    </a:p>
                  </a:txBody>
                  <a:tcPr/>
                </a:tc>
                <a:tc>
                  <a:txBody>
                    <a:bodyPr/>
                    <a:lstStyle/>
                    <a:p>
                      <a:pPr algn="ctr"/>
                      <a:r>
                        <a:rPr lang="en-EG" dirty="0"/>
                        <a:t>5</a:t>
                      </a:r>
                    </a:p>
                  </a:txBody>
                  <a:tcPr/>
                </a:tc>
                <a:tc>
                  <a:txBody>
                    <a:bodyPr/>
                    <a:lstStyle/>
                    <a:p>
                      <a:pPr algn="ctr"/>
                      <a:r>
                        <a:rPr lang="en-EG" dirty="0"/>
                        <a:t>6</a:t>
                      </a:r>
                    </a:p>
                  </a:txBody>
                  <a:tcPr/>
                </a:tc>
                <a:tc>
                  <a:txBody>
                    <a:bodyPr/>
                    <a:lstStyle/>
                    <a:p>
                      <a:pPr algn="ctr"/>
                      <a:r>
                        <a:rPr lang="en-EG" dirty="0"/>
                        <a:t>7</a:t>
                      </a:r>
                    </a:p>
                  </a:txBody>
                  <a:tcPr/>
                </a:tc>
                <a:tc>
                  <a:txBody>
                    <a:bodyPr/>
                    <a:lstStyle/>
                    <a:p>
                      <a:pPr algn="ctr"/>
                      <a:r>
                        <a:rPr lang="en-EG" dirty="0"/>
                        <a:t>8</a:t>
                      </a:r>
                    </a:p>
                  </a:txBody>
                  <a:tcPr/>
                </a:tc>
                <a:extLst>
                  <a:ext uri="{0D108BD9-81ED-4DB2-BD59-A6C34878D82A}">
                    <a16:rowId xmlns:a16="http://schemas.microsoft.com/office/drawing/2014/main" val="1545770806"/>
                  </a:ext>
                </a:extLst>
              </a:tr>
            </a:tbl>
          </a:graphicData>
        </a:graphic>
      </p:graphicFrame>
      <p:sp>
        <p:nvSpPr>
          <p:cNvPr id="6" name="Up Arrow 5">
            <a:extLst>
              <a:ext uri="{FF2B5EF4-FFF2-40B4-BE49-F238E27FC236}">
                <a16:creationId xmlns:a16="http://schemas.microsoft.com/office/drawing/2014/main" id="{CBF170AB-3C7D-F740-A4B1-AEC42C190108}"/>
              </a:ext>
            </a:extLst>
          </p:cNvPr>
          <p:cNvSpPr/>
          <p:nvPr/>
        </p:nvSpPr>
        <p:spPr>
          <a:xfrm>
            <a:off x="4511057" y="5005501"/>
            <a:ext cx="571500" cy="8891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Tree>
    <p:extLst>
      <p:ext uri="{BB962C8B-B14F-4D97-AF65-F5344CB8AC3E}">
        <p14:creationId xmlns:p14="http://schemas.microsoft.com/office/powerpoint/2010/main" val="302971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0496-F7E2-2142-B556-8A3E0C96F2B4}"/>
              </a:ext>
            </a:extLst>
          </p:cNvPr>
          <p:cNvSpPr>
            <a:spLocks noGrp="1"/>
          </p:cNvSpPr>
          <p:nvPr>
            <p:ph type="title"/>
          </p:nvPr>
        </p:nvSpPr>
        <p:spPr/>
        <p:txBody>
          <a:bodyPr>
            <a:normAutofit/>
          </a:bodyPr>
          <a:lstStyle/>
          <a:p>
            <a:r>
              <a:rPr lang="en-EG" b="1" dirty="0">
                <a:effectLst>
                  <a:outerShdw blurRad="38100" dist="38100" dir="2700000" algn="tl">
                    <a:srgbClr val="000000">
                      <a:alpha val="43137"/>
                    </a:srgbClr>
                  </a:outerShdw>
                </a:effectLst>
              </a:rPr>
              <a:t>Performance evaluation</a:t>
            </a:r>
          </a:p>
        </p:txBody>
      </p:sp>
      <p:graphicFrame>
        <p:nvGraphicFramePr>
          <p:cNvPr id="5" name="Content Placeholder 4">
            <a:extLst>
              <a:ext uri="{FF2B5EF4-FFF2-40B4-BE49-F238E27FC236}">
                <a16:creationId xmlns:a16="http://schemas.microsoft.com/office/drawing/2014/main" id="{109A5F2F-F973-C748-B50B-192DC8D4CC31}"/>
              </a:ext>
            </a:extLst>
          </p:cNvPr>
          <p:cNvGraphicFramePr>
            <a:graphicFrameLocks noGrp="1"/>
          </p:cNvGraphicFramePr>
          <p:nvPr>
            <p:ph idx="1"/>
            <p:extLst>
              <p:ext uri="{D42A27DB-BD31-4B8C-83A1-F6EECF244321}">
                <p14:modId xmlns:p14="http://schemas.microsoft.com/office/powerpoint/2010/main" val="343376882"/>
              </p:ext>
            </p:extLst>
          </p:nvPr>
        </p:nvGraphicFramePr>
        <p:xfrm>
          <a:off x="768927" y="2202873"/>
          <a:ext cx="7821735" cy="2895460"/>
        </p:xfrm>
        <a:graphic>
          <a:graphicData uri="http://schemas.openxmlformats.org/drawingml/2006/table">
            <a:tbl>
              <a:tblPr firstRow="1" firstCol="1" bandRow="1">
                <a:tableStyleId>{5C22544A-7EE6-4342-B048-85BDC9FD1C3A}</a:tableStyleId>
              </a:tblPr>
              <a:tblGrid>
                <a:gridCol w="2140601">
                  <a:extLst>
                    <a:ext uri="{9D8B030D-6E8A-4147-A177-3AD203B41FA5}">
                      <a16:colId xmlns:a16="http://schemas.microsoft.com/office/drawing/2014/main" val="2662865873"/>
                    </a:ext>
                  </a:extLst>
                </a:gridCol>
                <a:gridCol w="1419885">
                  <a:extLst>
                    <a:ext uri="{9D8B030D-6E8A-4147-A177-3AD203B41FA5}">
                      <a16:colId xmlns:a16="http://schemas.microsoft.com/office/drawing/2014/main" val="1248077133"/>
                    </a:ext>
                  </a:extLst>
                </a:gridCol>
                <a:gridCol w="1419885">
                  <a:extLst>
                    <a:ext uri="{9D8B030D-6E8A-4147-A177-3AD203B41FA5}">
                      <a16:colId xmlns:a16="http://schemas.microsoft.com/office/drawing/2014/main" val="3016194620"/>
                    </a:ext>
                  </a:extLst>
                </a:gridCol>
                <a:gridCol w="1420682">
                  <a:extLst>
                    <a:ext uri="{9D8B030D-6E8A-4147-A177-3AD203B41FA5}">
                      <a16:colId xmlns:a16="http://schemas.microsoft.com/office/drawing/2014/main" val="1388096487"/>
                    </a:ext>
                  </a:extLst>
                </a:gridCol>
                <a:gridCol w="1420682">
                  <a:extLst>
                    <a:ext uri="{9D8B030D-6E8A-4147-A177-3AD203B41FA5}">
                      <a16:colId xmlns:a16="http://schemas.microsoft.com/office/drawing/2014/main" val="2451231600"/>
                    </a:ext>
                  </a:extLst>
                </a:gridCol>
              </a:tblGrid>
              <a:tr h="287542">
                <a:tc rowSpan="2">
                  <a:txBody>
                    <a:bodyPr/>
                    <a:lstStyle/>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algn="ctr">
                        <a:lnSpc>
                          <a:spcPct val="107000"/>
                        </a:lnSpc>
                        <a:spcAft>
                          <a:spcPts val="800"/>
                        </a:spcAft>
                      </a:pPr>
                      <a:r>
                        <a:rPr lang="en-US" sz="1100" dirty="0">
                          <a:effectLst/>
                        </a:rPr>
                        <a:t>Latency(cycles)</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tc gridSpan="2">
                  <a:txBody>
                    <a:bodyPr/>
                    <a:lstStyle/>
                    <a:p>
                      <a:pPr algn="ctr">
                        <a:lnSpc>
                          <a:spcPct val="107000"/>
                        </a:lnSpc>
                        <a:spcAft>
                          <a:spcPts val="800"/>
                        </a:spcAft>
                      </a:pPr>
                      <a:r>
                        <a:rPr lang="en-US" sz="1100">
                          <a:effectLst/>
                        </a:rPr>
                        <a:t>Latency(absolute)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extLst>
                  <a:ext uri="{0D108BD9-81ED-4DB2-BD59-A6C34878D82A}">
                    <a16:rowId xmlns:a16="http://schemas.microsoft.com/office/drawing/2014/main" val="1793021673"/>
                  </a:ext>
                </a:extLst>
              </a:tr>
              <a:tr h="287542">
                <a:tc vMerge="1">
                  <a:txBody>
                    <a:bodyPr/>
                    <a:lstStyle/>
                    <a:p>
                      <a:endParaRPr lang="en-EG"/>
                    </a:p>
                  </a:txBody>
                  <a:tcPr/>
                </a:tc>
                <a:tc>
                  <a:txBody>
                    <a:bodyPr/>
                    <a:lstStyle/>
                    <a:p>
                      <a:pPr algn="ct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max</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88881208"/>
                  </a:ext>
                </a:extLst>
              </a:tr>
              <a:tr h="580094">
                <a:tc>
                  <a:txBody>
                    <a:bodyPr/>
                    <a:lstStyle/>
                    <a:p>
                      <a:pPr algn="ctr">
                        <a:lnSpc>
                          <a:spcPct val="107000"/>
                        </a:lnSpc>
                        <a:spcAft>
                          <a:spcPts val="800"/>
                        </a:spcAft>
                      </a:pPr>
                      <a:r>
                        <a:rPr lang="en-US" sz="1100">
                          <a:effectLst/>
                        </a:rPr>
                        <a:t>Convolution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8033027"/>
                  </a:ext>
                </a:extLst>
              </a:tr>
              <a:tr h="580094">
                <a:tc>
                  <a:txBody>
                    <a:bodyPr/>
                    <a:lstStyle/>
                    <a:p>
                      <a:pPr algn="ctr">
                        <a:lnSpc>
                          <a:spcPct val="107000"/>
                        </a:lnSpc>
                        <a:spcAft>
                          <a:spcPts val="800"/>
                        </a:spcAft>
                      </a:pPr>
                      <a:r>
                        <a:rPr lang="en-US" sz="1100">
                          <a:effectLst/>
                        </a:rPr>
                        <a:t>padding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79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79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0.790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0.790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31185567"/>
                  </a:ext>
                </a:extLst>
              </a:tr>
              <a:tr h="580094">
                <a:tc>
                  <a:txBody>
                    <a:bodyPr/>
                    <a:lstStyle/>
                    <a:p>
                      <a:pPr algn="ctr">
                        <a:lnSpc>
                          <a:spcPct val="107000"/>
                        </a:lnSpc>
                        <a:spcAft>
                          <a:spcPts val="800"/>
                        </a:spcAft>
                      </a:pPr>
                      <a:r>
                        <a:rPr lang="en-US" sz="1100">
                          <a:effectLst/>
                        </a:rPr>
                        <a:t>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76274232"/>
                  </a:ext>
                </a:extLst>
              </a:tr>
              <a:tr h="580094">
                <a:tc>
                  <a:txBody>
                    <a:bodyPr/>
                    <a:lstStyle/>
                    <a:p>
                      <a:pPr algn="ctr">
                        <a:lnSpc>
                          <a:spcPct val="107000"/>
                        </a:lnSpc>
                        <a:spcAft>
                          <a:spcPts val="800"/>
                        </a:spcAft>
                      </a:pPr>
                      <a:r>
                        <a:rPr lang="en-US" sz="1100">
                          <a:effectLst/>
                        </a:rPr>
                        <a:t>ReLU</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11293443"/>
                  </a:ext>
                </a:extLst>
              </a:tr>
            </a:tbl>
          </a:graphicData>
        </a:graphic>
      </p:graphicFrame>
      <p:sp>
        <p:nvSpPr>
          <p:cNvPr id="4" name="Slide Number Placeholder 3">
            <a:extLst>
              <a:ext uri="{FF2B5EF4-FFF2-40B4-BE49-F238E27FC236}">
                <a16:creationId xmlns:a16="http://schemas.microsoft.com/office/drawing/2014/main" id="{98229629-C36F-D64F-A074-C16196256DE8}"/>
              </a:ext>
            </a:extLst>
          </p:cNvPr>
          <p:cNvSpPr>
            <a:spLocks noGrp="1"/>
          </p:cNvSpPr>
          <p:nvPr>
            <p:ph type="sldNum" sz="quarter" idx="12"/>
          </p:nvPr>
        </p:nvSpPr>
        <p:spPr/>
        <p:txBody>
          <a:bodyPr/>
          <a:lstStyle/>
          <a:p>
            <a:fld id="{3A98EE3D-8CD1-4C3F-BD1C-C98C9596463C}" type="slidenum">
              <a:rPr lang="en-US" smtClean="0"/>
              <a:pPr/>
              <a:t>101</a:t>
            </a:fld>
            <a:endParaRPr lang="en-US" dirty="0"/>
          </a:p>
        </p:txBody>
      </p:sp>
    </p:spTree>
    <p:extLst>
      <p:ext uri="{BB962C8B-B14F-4D97-AF65-F5344CB8AC3E}">
        <p14:creationId xmlns:p14="http://schemas.microsoft.com/office/powerpoint/2010/main" val="52236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0496-F7E2-2142-B556-8A3E0C96F2B4}"/>
              </a:ext>
            </a:extLst>
          </p:cNvPr>
          <p:cNvSpPr>
            <a:spLocks noGrp="1"/>
          </p:cNvSpPr>
          <p:nvPr>
            <p:ph type="title"/>
          </p:nvPr>
        </p:nvSpPr>
        <p:spPr/>
        <p:txBody>
          <a:bodyPr>
            <a:normAutofit/>
          </a:bodyPr>
          <a:lstStyle/>
          <a:p>
            <a:r>
              <a:rPr lang="en-EG" b="1" dirty="0">
                <a:effectLst>
                  <a:outerShdw blurRad="38100" dist="38100" dir="2700000" algn="tl">
                    <a:srgbClr val="000000">
                      <a:alpha val="43137"/>
                    </a:srgbClr>
                  </a:outerShdw>
                </a:effectLst>
              </a:rPr>
              <a:t>Performance evaluation</a:t>
            </a:r>
          </a:p>
        </p:txBody>
      </p:sp>
      <p:sp>
        <p:nvSpPr>
          <p:cNvPr id="4" name="Slide Number Placeholder 3">
            <a:extLst>
              <a:ext uri="{FF2B5EF4-FFF2-40B4-BE49-F238E27FC236}">
                <a16:creationId xmlns:a16="http://schemas.microsoft.com/office/drawing/2014/main" id="{98229629-C36F-D64F-A074-C16196256DE8}"/>
              </a:ext>
            </a:extLst>
          </p:cNvPr>
          <p:cNvSpPr>
            <a:spLocks noGrp="1"/>
          </p:cNvSpPr>
          <p:nvPr>
            <p:ph type="sldNum" sz="quarter" idx="12"/>
          </p:nvPr>
        </p:nvSpPr>
        <p:spPr/>
        <p:txBody>
          <a:bodyPr/>
          <a:lstStyle/>
          <a:p>
            <a:fld id="{3A98EE3D-8CD1-4C3F-BD1C-C98C9596463C}" type="slidenum">
              <a:rPr lang="en-US" smtClean="0"/>
              <a:pPr/>
              <a:t>102</a:t>
            </a:fld>
            <a:endParaRPr lang="en-US" dirty="0"/>
          </a:p>
        </p:txBody>
      </p:sp>
      <p:graphicFrame>
        <p:nvGraphicFramePr>
          <p:cNvPr id="8" name="Content Placeholder 4">
            <a:extLst>
              <a:ext uri="{FF2B5EF4-FFF2-40B4-BE49-F238E27FC236}">
                <a16:creationId xmlns:a16="http://schemas.microsoft.com/office/drawing/2014/main" id="{DEC2E13A-1F43-49D7-B8DD-AD96B782B817}"/>
              </a:ext>
            </a:extLst>
          </p:cNvPr>
          <p:cNvGraphicFramePr>
            <a:graphicFrameLocks noGrp="1"/>
          </p:cNvGraphicFramePr>
          <p:nvPr>
            <p:ph idx="1"/>
            <p:extLst>
              <p:ext uri="{D42A27DB-BD31-4B8C-83A1-F6EECF244321}">
                <p14:modId xmlns:p14="http://schemas.microsoft.com/office/powerpoint/2010/main" val="2671439477"/>
              </p:ext>
            </p:extLst>
          </p:nvPr>
        </p:nvGraphicFramePr>
        <p:xfrm>
          <a:off x="677334" y="1577340"/>
          <a:ext cx="8169483" cy="4114801"/>
        </p:xfrm>
        <a:graphic>
          <a:graphicData uri="http://schemas.openxmlformats.org/drawingml/2006/table">
            <a:tbl>
              <a:tblPr firstRow="1" firstCol="1" bandRow="1">
                <a:tableStyleId>{5C22544A-7EE6-4342-B048-85BDC9FD1C3A}</a:tableStyleId>
              </a:tblPr>
              <a:tblGrid>
                <a:gridCol w="1127137">
                  <a:extLst>
                    <a:ext uri="{9D8B030D-6E8A-4147-A177-3AD203B41FA5}">
                      <a16:colId xmlns:a16="http://schemas.microsoft.com/office/drawing/2014/main" val="2848944687"/>
                    </a:ext>
                  </a:extLst>
                </a:gridCol>
                <a:gridCol w="691080">
                  <a:extLst>
                    <a:ext uri="{9D8B030D-6E8A-4147-A177-3AD203B41FA5}">
                      <a16:colId xmlns:a16="http://schemas.microsoft.com/office/drawing/2014/main" val="640334760"/>
                    </a:ext>
                  </a:extLst>
                </a:gridCol>
                <a:gridCol w="691867">
                  <a:extLst>
                    <a:ext uri="{9D8B030D-6E8A-4147-A177-3AD203B41FA5}">
                      <a16:colId xmlns:a16="http://schemas.microsoft.com/office/drawing/2014/main" val="1470301000"/>
                    </a:ext>
                  </a:extLst>
                </a:gridCol>
                <a:gridCol w="691867">
                  <a:extLst>
                    <a:ext uri="{9D8B030D-6E8A-4147-A177-3AD203B41FA5}">
                      <a16:colId xmlns:a16="http://schemas.microsoft.com/office/drawing/2014/main" val="3362518605"/>
                    </a:ext>
                  </a:extLst>
                </a:gridCol>
                <a:gridCol w="694229">
                  <a:extLst>
                    <a:ext uri="{9D8B030D-6E8A-4147-A177-3AD203B41FA5}">
                      <a16:colId xmlns:a16="http://schemas.microsoft.com/office/drawing/2014/main" val="376933485"/>
                    </a:ext>
                  </a:extLst>
                </a:gridCol>
                <a:gridCol w="694229">
                  <a:extLst>
                    <a:ext uri="{9D8B030D-6E8A-4147-A177-3AD203B41FA5}">
                      <a16:colId xmlns:a16="http://schemas.microsoft.com/office/drawing/2014/main" val="3291470671"/>
                    </a:ext>
                  </a:extLst>
                </a:gridCol>
                <a:gridCol w="691867">
                  <a:extLst>
                    <a:ext uri="{9D8B030D-6E8A-4147-A177-3AD203B41FA5}">
                      <a16:colId xmlns:a16="http://schemas.microsoft.com/office/drawing/2014/main" val="1238357259"/>
                    </a:ext>
                  </a:extLst>
                </a:gridCol>
                <a:gridCol w="691867">
                  <a:extLst>
                    <a:ext uri="{9D8B030D-6E8A-4147-A177-3AD203B41FA5}">
                      <a16:colId xmlns:a16="http://schemas.microsoft.com/office/drawing/2014/main" val="4204296373"/>
                    </a:ext>
                  </a:extLst>
                </a:gridCol>
                <a:gridCol w="691867">
                  <a:extLst>
                    <a:ext uri="{9D8B030D-6E8A-4147-A177-3AD203B41FA5}">
                      <a16:colId xmlns:a16="http://schemas.microsoft.com/office/drawing/2014/main" val="1720942158"/>
                    </a:ext>
                  </a:extLst>
                </a:gridCol>
                <a:gridCol w="692654">
                  <a:extLst>
                    <a:ext uri="{9D8B030D-6E8A-4147-A177-3AD203B41FA5}">
                      <a16:colId xmlns:a16="http://schemas.microsoft.com/office/drawing/2014/main" val="232370856"/>
                    </a:ext>
                  </a:extLst>
                </a:gridCol>
                <a:gridCol w="692654">
                  <a:extLst>
                    <a:ext uri="{9D8B030D-6E8A-4147-A177-3AD203B41FA5}">
                      <a16:colId xmlns:a16="http://schemas.microsoft.com/office/drawing/2014/main" val="931480052"/>
                    </a:ext>
                  </a:extLst>
                </a:gridCol>
                <a:gridCol w="118165">
                  <a:extLst>
                    <a:ext uri="{9D8B030D-6E8A-4147-A177-3AD203B41FA5}">
                      <a16:colId xmlns:a16="http://schemas.microsoft.com/office/drawing/2014/main" val="1913029158"/>
                    </a:ext>
                  </a:extLst>
                </a:gridCol>
              </a:tblGrid>
              <a:tr h="220604">
                <a:tc rowSpan="2">
                  <a:txBody>
                    <a:bodyPr/>
                    <a:lstStyle/>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5">
                  <a:txBody>
                    <a:bodyPr/>
                    <a:lstStyle/>
                    <a:p>
                      <a:pPr algn="ctr">
                        <a:lnSpc>
                          <a:spcPct val="107000"/>
                        </a:lnSpc>
                        <a:spcAft>
                          <a:spcPts val="800"/>
                        </a:spcAft>
                      </a:pPr>
                      <a:r>
                        <a:rPr lang="en-US" sz="1100" dirty="0">
                          <a:effectLst/>
                        </a:rPr>
                        <a:t>Total</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tc gridSpan="6">
                  <a:txBody>
                    <a:bodyPr/>
                    <a:lstStyle/>
                    <a:p>
                      <a:pPr algn="ctr">
                        <a:lnSpc>
                          <a:spcPct val="107000"/>
                        </a:lnSpc>
                        <a:spcAft>
                          <a:spcPts val="800"/>
                        </a:spcAft>
                      </a:pPr>
                      <a:r>
                        <a:rPr lang="en-US" sz="1100">
                          <a:effectLst/>
                        </a:rPr>
                        <a:t>Utilization(%)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extLst>
                  <a:ext uri="{0D108BD9-81ED-4DB2-BD59-A6C34878D82A}">
                    <a16:rowId xmlns:a16="http://schemas.microsoft.com/office/drawing/2014/main" val="818409345"/>
                  </a:ext>
                </a:extLst>
              </a:tr>
              <a:tr h="452883">
                <a:tc vMerge="1">
                  <a:txBody>
                    <a:bodyPr/>
                    <a:lstStyle/>
                    <a:p>
                      <a:endParaRPr lang="en-EG"/>
                    </a:p>
                  </a:txBody>
                  <a:tcPr/>
                </a:tc>
                <a:tc>
                  <a:txBody>
                    <a:bodyPr/>
                    <a:lstStyle/>
                    <a:p>
                      <a:pPr algn="ctr">
                        <a:lnSpc>
                          <a:spcPct val="107000"/>
                        </a:lnSpc>
                        <a:spcAft>
                          <a:spcPts val="800"/>
                        </a:spcAft>
                      </a:pPr>
                      <a:r>
                        <a:rPr lang="en-US" sz="1100">
                          <a:effectLst/>
                        </a:rPr>
                        <a:t>BRAM_18K</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DSP48E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FF</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LUT</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URAM</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BRAM_18K</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DSP48E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FF</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LUT</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URAM</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259933117"/>
                  </a:ext>
                </a:extLst>
              </a:tr>
              <a:tr h="452883">
                <a:tc>
                  <a:txBody>
                    <a:bodyPr/>
                    <a:lstStyle/>
                    <a:p>
                      <a:pPr algn="ctr">
                        <a:lnSpc>
                          <a:spcPct val="107000"/>
                        </a:lnSpc>
                        <a:spcAft>
                          <a:spcPts val="800"/>
                        </a:spcAft>
                      </a:pPr>
                      <a:r>
                        <a:rPr lang="en-US" sz="1100">
                          <a:effectLst/>
                        </a:rPr>
                        <a:t>Convolution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3</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476</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757</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75390933"/>
                  </a:ext>
                </a:extLst>
              </a:tr>
              <a:tr h="584439">
                <a:tc>
                  <a:txBody>
                    <a:bodyPr/>
                    <a:lstStyle/>
                    <a:p>
                      <a:pPr algn="ctr">
                        <a:lnSpc>
                          <a:spcPct val="107000"/>
                        </a:lnSpc>
                        <a:spcAft>
                          <a:spcPts val="800"/>
                        </a:spcAft>
                      </a:pPr>
                      <a:r>
                        <a:rPr lang="en-US" sz="1100">
                          <a:effectLst/>
                        </a:rPr>
                        <a:t>Padding</a:t>
                      </a:r>
                      <a:endParaRPr lang="en-EG" sz="1100">
                        <a:effectLst/>
                      </a:endParaRPr>
                    </a:p>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59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277</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05484700"/>
                  </a:ext>
                </a:extLst>
              </a:tr>
              <a:tr h="452883">
                <a:tc>
                  <a:txBody>
                    <a:bodyPr/>
                    <a:lstStyle/>
                    <a:p>
                      <a:pPr algn="ctr">
                        <a:lnSpc>
                          <a:spcPct val="107000"/>
                        </a:lnSpc>
                        <a:spcAft>
                          <a:spcPts val="800"/>
                        </a:spcAft>
                      </a:pPr>
                      <a:r>
                        <a:rPr lang="en-US" sz="1100">
                          <a:effectLst/>
                        </a:rPr>
                        <a:t>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471</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1541</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49068783"/>
                  </a:ext>
                </a:extLst>
              </a:tr>
              <a:tr h="584439">
                <a:tc>
                  <a:txBody>
                    <a:bodyPr/>
                    <a:lstStyle/>
                    <a:p>
                      <a:pPr algn="ctr">
                        <a:lnSpc>
                          <a:spcPct val="107000"/>
                        </a:lnSpc>
                        <a:spcAft>
                          <a:spcPts val="800"/>
                        </a:spcAft>
                      </a:pPr>
                      <a:r>
                        <a:rPr lang="en-US" sz="1100">
                          <a:effectLst/>
                        </a:rPr>
                        <a:t>ReLU</a:t>
                      </a:r>
                      <a:endParaRPr lang="en-EG" sz="1100">
                        <a:effectLst/>
                      </a:endParaRPr>
                    </a:p>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49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560775901"/>
                  </a:ext>
                </a:extLst>
              </a:tr>
              <a:tr h="1366670">
                <a:tc>
                  <a:txBody>
                    <a:bodyPr/>
                    <a:lstStyle/>
                    <a:p>
                      <a:pPr algn="ctr">
                        <a:lnSpc>
                          <a:spcPct val="107000"/>
                        </a:lnSpc>
                        <a:spcAft>
                          <a:spcPts val="800"/>
                        </a:spcAft>
                      </a:pPr>
                      <a:r>
                        <a:rPr lang="en-US" sz="1100">
                          <a:effectLst/>
                        </a:rPr>
                        <a:t>Integration of padding&amp; convolution&amp; 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1</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3</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944</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2186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dirty="0">
                          <a:effectLst/>
                        </a:rPr>
                        <a:t> </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676870441"/>
                  </a:ext>
                </a:extLst>
              </a:tr>
            </a:tbl>
          </a:graphicData>
        </a:graphic>
      </p:graphicFrame>
    </p:spTree>
    <p:extLst>
      <p:ext uri="{BB962C8B-B14F-4D97-AF65-F5344CB8AC3E}">
        <p14:creationId xmlns:p14="http://schemas.microsoft.com/office/powerpoint/2010/main" val="1349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441871" y="2478771"/>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Future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230249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9BAE-90D0-46ED-9D3E-13856D6E392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Future work</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4647BF5-2455-401C-BBA3-57FBCE021FD5}"/>
              </a:ext>
            </a:extLst>
          </p:cNvPr>
          <p:cNvSpPr>
            <a:spLocks noGrp="1"/>
          </p:cNvSpPr>
          <p:nvPr>
            <p:ph idx="1"/>
          </p:nvPr>
        </p:nvSpPr>
        <p:spPr/>
        <p:txBody>
          <a:bodyPr/>
          <a:lstStyle/>
          <a:p>
            <a:r>
              <a:rPr lang="en-US" dirty="0"/>
              <a:t>Run Co-Simulation between the hardware and software part </a:t>
            </a:r>
          </a:p>
          <a:p>
            <a:r>
              <a:rPr lang="en-US" dirty="0"/>
              <a:t>Download the code on FPGA </a:t>
            </a:r>
          </a:p>
          <a:p>
            <a:r>
              <a:rPr lang="en-US" dirty="0"/>
              <a:t>Construct the whole Faster-RCNN in hardware</a:t>
            </a:r>
            <a:endParaRPr lang="en-GB" dirty="0"/>
          </a:p>
        </p:txBody>
      </p:sp>
      <p:sp>
        <p:nvSpPr>
          <p:cNvPr id="4" name="Slide Number Placeholder 3">
            <a:extLst>
              <a:ext uri="{FF2B5EF4-FFF2-40B4-BE49-F238E27FC236}">
                <a16:creationId xmlns:a16="http://schemas.microsoft.com/office/drawing/2014/main" id="{849A3163-08E5-4082-82F5-884EC5C223E3}"/>
              </a:ext>
            </a:extLst>
          </p:cNvPr>
          <p:cNvSpPr>
            <a:spLocks noGrp="1"/>
          </p:cNvSpPr>
          <p:nvPr>
            <p:ph type="sldNum" sz="quarter" idx="12"/>
          </p:nvPr>
        </p:nvSpPr>
        <p:spPr/>
        <p:txBody>
          <a:bodyPr/>
          <a:lstStyle/>
          <a:p>
            <a:fld id="{3A98EE3D-8CD1-4C3F-BD1C-C98C9596463C}" type="slidenum">
              <a:rPr lang="en-US" smtClean="0"/>
              <a:pPr/>
              <a:t>104</a:t>
            </a:fld>
            <a:endParaRPr lang="en-US" dirty="0"/>
          </a:p>
        </p:txBody>
      </p:sp>
    </p:spTree>
    <p:extLst>
      <p:ext uri="{BB962C8B-B14F-4D97-AF65-F5344CB8AC3E}">
        <p14:creationId xmlns:p14="http://schemas.microsoft.com/office/powerpoint/2010/main" val="73371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Thank </a:t>
            </a:r>
            <a:r>
              <a:rPr lang="en-US" sz="6000" dirty="0">
                <a:solidFill>
                  <a:srgbClr val="90C226">
                    <a:lumMod val="60000"/>
                    <a:lumOff val="40000"/>
                  </a:srgbClr>
                </a:solidFill>
                <a:latin typeface="Trebuchet MS" panose="020B0603020202020204"/>
              </a:rPr>
              <a:t>You</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38969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39159" y="229365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Related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5427836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B6121-D5E3-403E-887B-96CD32B367EC}"/>
              </a:ext>
            </a:extLst>
          </p:cNvPr>
          <p:cNvSpPr>
            <a:spLocks noGrp="1"/>
          </p:cNvSpPr>
          <p:nvPr>
            <p:ph idx="1"/>
          </p:nvPr>
        </p:nvSpPr>
        <p:spPr>
          <a:xfrm>
            <a:off x="677334" y="451513"/>
            <a:ext cx="8596668" cy="5589849"/>
          </a:xfrm>
        </p:spPr>
        <p:txBody>
          <a:bodyPr>
            <a:normAutofit/>
          </a:bodyPr>
          <a:lstStyle/>
          <a:p>
            <a:r>
              <a:rPr lang="en-EG" b="1" dirty="0"/>
              <a:t>Going deeper with embedded fpga platform for convolutional neural network </a:t>
            </a:r>
          </a:p>
          <a:p>
            <a:r>
              <a:rPr lang="en-EG" dirty="0"/>
              <a:t>In this paper, They go deeper with the embedded FPGA platform on accelerating CNNs and proposing a CNN accelerator design on embedded FPGA for Image-Net large-scale image classification using VGG-16 model</a:t>
            </a:r>
          </a:p>
          <a:p>
            <a:r>
              <a:rPr lang="en-EG" b="1" dirty="0"/>
              <a:t>TensorFlow-object-detection-faster-rcnn // Shaoqing Ren, PY-faster-rcnn </a:t>
            </a:r>
            <a:r>
              <a:rPr lang="ar-SA" dirty="0"/>
              <a:t>)</a:t>
            </a:r>
            <a:r>
              <a:rPr lang="en-EG" dirty="0"/>
              <a:t>201</a:t>
            </a:r>
            <a:r>
              <a:rPr lang="ar-SA" dirty="0"/>
              <a:t>5</a:t>
            </a:r>
            <a:r>
              <a:rPr lang="en-EG" dirty="0"/>
              <a:t> </a:t>
            </a:r>
          </a:p>
          <a:p>
            <a:r>
              <a:rPr lang="en-EG" dirty="0"/>
              <a:t>We got </a:t>
            </a:r>
            <a:r>
              <a:rPr lang="en-US" dirty="0"/>
              <a:t>the software code using TensorFlow for the faster </a:t>
            </a:r>
            <a:r>
              <a:rPr lang="en-US" dirty="0" err="1"/>
              <a:t>rcnn</a:t>
            </a:r>
            <a:r>
              <a:rPr lang="en-US" dirty="0"/>
              <a:t> architecture</a:t>
            </a:r>
          </a:p>
          <a:p>
            <a:r>
              <a:rPr lang="en-EG" b="1" dirty="0"/>
              <a:t>Edge boxes: Locating object ´ proposals from edges </a:t>
            </a:r>
          </a:p>
          <a:p>
            <a:r>
              <a:rPr lang="en-EG" dirty="0"/>
              <a:t>The use of object proposals is an effective recent approach for increasing the computational efficiency of object detection. We figured out the method for generating object bounding box proposals using edges </a:t>
            </a:r>
          </a:p>
          <a:p>
            <a:pPr marL="0" indent="0">
              <a:buNone/>
            </a:pPr>
            <a:endParaRPr lang="en-US" dirty="0"/>
          </a:p>
        </p:txBody>
      </p:sp>
      <p:sp>
        <p:nvSpPr>
          <p:cNvPr id="4" name="Slide Number Placeholder 3">
            <a:extLst>
              <a:ext uri="{FF2B5EF4-FFF2-40B4-BE49-F238E27FC236}">
                <a16:creationId xmlns:a16="http://schemas.microsoft.com/office/drawing/2014/main" id="{679584BA-8874-4537-A470-DAC4D2F6C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4791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00CA42-19CC-5642-9381-95178F6B0336}"/>
              </a:ext>
            </a:extLst>
          </p:cNvPr>
          <p:cNvSpPr>
            <a:spLocks noGrp="1"/>
          </p:cNvSpPr>
          <p:nvPr>
            <p:ph idx="1"/>
          </p:nvPr>
        </p:nvSpPr>
        <p:spPr>
          <a:xfrm>
            <a:off x="677334" y="451513"/>
            <a:ext cx="8596668" cy="5589849"/>
          </a:xfrm>
        </p:spPr>
        <p:txBody>
          <a:bodyPr>
            <a:normAutofit/>
          </a:bodyPr>
          <a:lstStyle/>
          <a:p>
            <a:r>
              <a:rPr lang="en-EG" b="1" dirty="0"/>
              <a:t>A Platform based on HLS to Implement a Generic CNN on an FPG</a:t>
            </a:r>
            <a:r>
              <a:rPr lang="en-EG" dirty="0"/>
              <a:t>A, </a:t>
            </a:r>
          </a:p>
          <a:p>
            <a:r>
              <a:rPr lang="en-EG" dirty="0"/>
              <a:t>In this paper ,it elaborates the advances of Field Programmable Gate Arrays tools allowing designs based on High-Level Synthesis, allowing a faster and an easier implementation on hardware of solutions for complex problems.This platform, developed in C language and synthetized through High-Level Synthesis, is prepared to configure a floating-point convolution neural network as a “lego” </a:t>
            </a:r>
          </a:p>
          <a:p>
            <a:endParaRPr lang="en-EG" dirty="0"/>
          </a:p>
          <a:p>
            <a:r>
              <a:rPr lang="en-EG" b="1" dirty="0"/>
              <a:t>Very Deep Convolutional Networks for Large-Scale Image </a:t>
            </a:r>
          </a:p>
          <a:p>
            <a:r>
              <a:rPr lang="en-US" dirty="0"/>
              <a:t>In this paper we investigate the effect of the convolutional network depth on its accuracy in the large-scale image recognition setting </a:t>
            </a:r>
            <a:endParaRPr lang="en-EG" b="1" dirty="0"/>
          </a:p>
          <a:p>
            <a:r>
              <a:rPr lang="en-EG" b="1" dirty="0">
                <a:hlinkClick r:id="rId2">
                  <a:extLst>
                    <a:ext uri="{A12FA001-AC4F-418D-AE19-62706E023703}">
                      <ahyp:hlinkClr xmlns:ahyp="http://schemas.microsoft.com/office/drawing/2018/hyperlinkcolor" val="tx"/>
                    </a:ext>
                  </a:extLst>
                </a:hlinkClick>
              </a:rPr>
              <a:t>https://github.com/1297rohit/VGG16-In-Keras</a:t>
            </a:r>
            <a:r>
              <a:rPr lang="en-EG" b="1" dirty="0"/>
              <a:t>. </a:t>
            </a:r>
            <a:r>
              <a:rPr lang="en-US" dirty="0"/>
              <a:t>Coding for the vgg16 layers in </a:t>
            </a:r>
            <a:r>
              <a:rPr lang="en-US" dirty="0" err="1"/>
              <a:t>keras</a:t>
            </a:r>
            <a:endParaRPr lang="en-EG" dirty="0"/>
          </a:p>
          <a:p>
            <a:endParaRPr lang="en-EG" dirty="0"/>
          </a:p>
        </p:txBody>
      </p:sp>
      <p:sp>
        <p:nvSpPr>
          <p:cNvPr id="4" name="Slide Number Placeholder 3">
            <a:extLst>
              <a:ext uri="{FF2B5EF4-FFF2-40B4-BE49-F238E27FC236}">
                <a16:creationId xmlns:a16="http://schemas.microsoft.com/office/drawing/2014/main" id="{40F5EEF3-4418-144B-BDEA-9537A406AE9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98899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720FBF-A6F8-2B46-B1E6-7549DDCDD461}"/>
              </a:ext>
            </a:extLst>
          </p:cNvPr>
          <p:cNvSpPr>
            <a:spLocks noGrp="1"/>
          </p:cNvSpPr>
          <p:nvPr>
            <p:ph idx="1"/>
          </p:nvPr>
        </p:nvSpPr>
        <p:spPr>
          <a:xfrm>
            <a:off x="677334" y="451513"/>
            <a:ext cx="8596668" cy="5589849"/>
          </a:xfrm>
        </p:spPr>
        <p:txBody>
          <a:bodyPr>
            <a:normAutofit/>
          </a:bodyPr>
          <a:lstStyle/>
          <a:p>
            <a:r>
              <a:rPr lang="en-EG" b="1" dirty="0"/>
              <a:t>An FPGA-based accelerator implementation for deep convolutional neural networks </a:t>
            </a:r>
          </a:p>
          <a:p>
            <a:r>
              <a:rPr lang="en-EG" dirty="0"/>
              <a:t>In this paper, an optimized FPGA-based accelerator design has been proposed claiming best performance compared with existing implementations using the same Vivado HLS tool </a:t>
            </a:r>
          </a:p>
          <a:p>
            <a:r>
              <a:rPr lang="en-EG" b="1" dirty="0"/>
              <a:t>Implementation of deep neural networks on FPGA-CPU platform using Xilinx SDSOC </a:t>
            </a:r>
          </a:p>
          <a:p>
            <a:r>
              <a:rPr lang="en-EG" dirty="0"/>
              <a:t>In this paper, it introduces HW/SW partitioning which will enhance time design based on high level language(C or C++) in Vivado HLS (High Level Synthesis). It also fits for more large designs than using FPGA only and faster in design time. </a:t>
            </a:r>
          </a:p>
          <a:p>
            <a:endParaRPr lang="en-EG" b="1" dirty="0"/>
          </a:p>
          <a:p>
            <a:endParaRPr lang="en-EG" dirty="0"/>
          </a:p>
          <a:p>
            <a:r>
              <a:rPr lang="en-EG" dirty="0"/>
              <a:t>16</a:t>
            </a:r>
            <a:r>
              <a:rPr lang="en-EG" b="1" dirty="0"/>
              <a:t>-ImageNet Classification with Deep Convolutional Neural Networks </a:t>
            </a:r>
          </a:p>
          <a:p>
            <a:r>
              <a:rPr lang="en-EG" dirty="0"/>
              <a:t>In this paper, They trained a large, deep convolutional neural network to classify the 1.2 million high-resolution images in the ImageNet </a:t>
            </a:r>
          </a:p>
          <a:p>
            <a:endParaRPr lang="en-EG" dirty="0"/>
          </a:p>
        </p:txBody>
      </p:sp>
      <p:sp>
        <p:nvSpPr>
          <p:cNvPr id="4" name="Slide Number Placeholder 3">
            <a:extLst>
              <a:ext uri="{FF2B5EF4-FFF2-40B4-BE49-F238E27FC236}">
                <a16:creationId xmlns:a16="http://schemas.microsoft.com/office/drawing/2014/main" id="{3D52EAA6-A9FD-2348-B73E-A8A9127E935F}"/>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49188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Contribution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8285562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07AB-5126-412C-BBBE-3F1F52841F15}"/>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Phases of The Project.</a:t>
            </a:r>
            <a:br>
              <a:rPr lang="en-GB" b="1" dirty="0">
                <a:effectLst>
                  <a:glow>
                    <a:srgbClr val="000000"/>
                  </a:glow>
                  <a:outerShdw sx="0" sy="0">
                    <a:srgbClr val="000000"/>
                  </a:outerShdw>
                  <a:reflection stA="0" endPos="0" fadeDir="0" sx="0" sy="0"/>
                </a:effectLst>
              </a:rPr>
            </a:br>
            <a:endParaRPr lang="en-GB" dirty="0"/>
          </a:p>
        </p:txBody>
      </p:sp>
      <p:sp>
        <p:nvSpPr>
          <p:cNvPr id="3" name="Content Placeholder 2">
            <a:extLst>
              <a:ext uri="{FF2B5EF4-FFF2-40B4-BE49-F238E27FC236}">
                <a16:creationId xmlns:a16="http://schemas.microsoft.com/office/drawing/2014/main" id="{427106C1-2988-419B-96B6-7B350DE4B26B}"/>
              </a:ext>
            </a:extLst>
          </p:cNvPr>
          <p:cNvSpPr>
            <a:spLocks noGrp="1"/>
          </p:cNvSpPr>
          <p:nvPr>
            <p:ph idx="1"/>
          </p:nvPr>
        </p:nvSpPr>
        <p:spPr/>
        <p:txBody>
          <a:bodyPr/>
          <a:lstStyle/>
          <a:p>
            <a:r>
              <a:rPr lang="en-GB" dirty="0"/>
              <a:t>1</a:t>
            </a:r>
            <a:r>
              <a:rPr lang="en-GB" baseline="30000" dirty="0"/>
              <a:t>st</a:t>
            </a:r>
            <a:r>
              <a:rPr lang="en-GB" dirty="0"/>
              <a:t> phase is to find a suitable architecture of a neural network that would be able to satisfy our constrains (delay, complexity, etc..) and implement this architecture using python machine learning modules like TensorFlow and </a:t>
            </a:r>
            <a:r>
              <a:rPr lang="en-GB" dirty="0" err="1"/>
              <a:t>PyTorch</a:t>
            </a:r>
            <a:r>
              <a:rPr lang="en-GB" dirty="0"/>
              <a:t>.</a:t>
            </a:r>
          </a:p>
          <a:p>
            <a:r>
              <a:rPr lang="en-GB" dirty="0"/>
              <a:t>2</a:t>
            </a:r>
            <a:r>
              <a:rPr lang="en-GB" baseline="30000" dirty="0"/>
              <a:t>nd</a:t>
            </a:r>
            <a:r>
              <a:rPr lang="en-GB" dirty="0"/>
              <a:t> phase after simulating our neural network we will get the weights resulted from the simulation (more details on that later) and use it to implement a hardware chip on a FPGA development kit.</a:t>
            </a:r>
          </a:p>
          <a:p>
            <a:r>
              <a:rPr lang="en-GB" dirty="0"/>
              <a:t>We finished the theory needed in the project and we made a small model for a neural network to detect some objects.</a:t>
            </a:r>
          </a:p>
          <a:p>
            <a:r>
              <a:rPr lang="en-GB" dirty="0"/>
              <a:t>We will finish the Faster RCNN architecture and the hardware and its verification next semester as hardware is faster and can be reconfigured.</a:t>
            </a:r>
          </a:p>
          <a:p>
            <a:endParaRPr lang="en-GB" dirty="0"/>
          </a:p>
          <a:p>
            <a:pPr marL="0" indent="0">
              <a:buNone/>
            </a:pPr>
            <a:endParaRPr lang="en-GB"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A87CF05-5041-40BC-B474-D0DC0C60FE9F}"/>
              </a:ext>
            </a:extLst>
          </p:cNvPr>
          <p:cNvSpPr>
            <a:spLocks noGrp="1"/>
          </p:cNvSpPr>
          <p:nvPr>
            <p:ph type="sldNum" sz="quarter" idx="12"/>
          </p:nvPr>
        </p:nvSpPr>
        <p:spPr>
          <a:xfrm>
            <a:off x="8776447" y="6041362"/>
            <a:ext cx="497555" cy="386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8978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348337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8A9-BD19-415D-95B6-B1BD9B858D80}"/>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Methodology:</a:t>
            </a:r>
          </a:p>
        </p:txBody>
      </p:sp>
      <p:sp>
        <p:nvSpPr>
          <p:cNvPr id="3" name="Content Placeholder 2">
            <a:extLst>
              <a:ext uri="{FF2B5EF4-FFF2-40B4-BE49-F238E27FC236}">
                <a16:creationId xmlns:a16="http://schemas.microsoft.com/office/drawing/2014/main" id="{6EAB6121-D5E3-403E-887B-96CD32B367EC}"/>
              </a:ext>
            </a:extLst>
          </p:cNvPr>
          <p:cNvSpPr>
            <a:spLocks noGrp="1"/>
          </p:cNvSpPr>
          <p:nvPr>
            <p:ph idx="1"/>
          </p:nvPr>
        </p:nvSpPr>
        <p:spPr>
          <a:xfrm>
            <a:off x="677334" y="1930400"/>
            <a:ext cx="8596668" cy="3880773"/>
          </a:xfrm>
        </p:spPr>
        <p:txBody>
          <a:bodyPr/>
          <a:lstStyle/>
          <a:p>
            <a:r>
              <a:rPr lang="en-US" dirty="0"/>
              <a:t>Background</a:t>
            </a:r>
          </a:p>
          <a:p>
            <a:r>
              <a:rPr lang="en-US" dirty="0"/>
              <a:t>How it works</a:t>
            </a:r>
          </a:p>
          <a:p>
            <a:r>
              <a:rPr lang="en-US" dirty="0"/>
              <a:t>Comparative study</a:t>
            </a:r>
          </a:p>
          <a:p>
            <a:r>
              <a:rPr lang="en-US" dirty="0"/>
              <a:t>Challenges</a:t>
            </a:r>
          </a:p>
          <a:p>
            <a:r>
              <a:rPr lang="en-US" dirty="0"/>
              <a:t>Dataset</a:t>
            </a:r>
          </a:p>
        </p:txBody>
      </p:sp>
      <p:sp>
        <p:nvSpPr>
          <p:cNvPr id="4" name="Slide Number Placeholder 3">
            <a:extLst>
              <a:ext uri="{FF2B5EF4-FFF2-40B4-BE49-F238E27FC236}">
                <a16:creationId xmlns:a16="http://schemas.microsoft.com/office/drawing/2014/main" id="{679584BA-8874-4537-A470-DAC4D2F6C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5752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67763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Background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1730099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000CE-C5D6-48BF-AA82-FFC8708060F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Agenda:</a:t>
            </a:r>
            <a:br>
              <a:rPr lang="en-US" dirty="0"/>
            </a:br>
            <a:endParaRPr lang="en-US" dirty="0"/>
          </a:p>
        </p:txBody>
      </p:sp>
      <p:sp>
        <p:nvSpPr>
          <p:cNvPr id="3" name="Content Placeholder 2">
            <a:extLst>
              <a:ext uri="{FF2B5EF4-FFF2-40B4-BE49-F238E27FC236}">
                <a16:creationId xmlns:a16="http://schemas.microsoft.com/office/drawing/2014/main" id="{D8B94C12-0F40-416B-9F00-41F422E3E561}"/>
              </a:ext>
            </a:extLst>
          </p:cNvPr>
          <p:cNvSpPr>
            <a:spLocks noGrp="1"/>
          </p:cNvSpPr>
          <p:nvPr>
            <p:ph idx="1"/>
          </p:nvPr>
        </p:nvSpPr>
        <p:spPr>
          <a:xfrm>
            <a:off x="677334" y="1676495"/>
            <a:ext cx="8596668" cy="3880773"/>
          </a:xfrm>
        </p:spPr>
        <p:txBody>
          <a:bodyPr/>
          <a:lstStyle/>
          <a:p>
            <a:r>
              <a:rPr lang="en-US" dirty="0"/>
              <a:t>Introduction</a:t>
            </a:r>
          </a:p>
          <a:p>
            <a:r>
              <a:rPr lang="en-US" dirty="0"/>
              <a:t>Problem statement </a:t>
            </a:r>
          </a:p>
          <a:p>
            <a:r>
              <a:rPr lang="en-US" dirty="0"/>
              <a:t>Related work</a:t>
            </a:r>
          </a:p>
          <a:p>
            <a:r>
              <a:rPr lang="en-US" dirty="0"/>
              <a:t>Contribution</a:t>
            </a:r>
          </a:p>
          <a:p>
            <a:r>
              <a:rPr lang="en-US" dirty="0"/>
              <a:t>Methodology</a:t>
            </a:r>
          </a:p>
          <a:p>
            <a:r>
              <a:rPr lang="en-US" dirty="0"/>
              <a:t>Implementation</a:t>
            </a:r>
          </a:p>
          <a:p>
            <a:r>
              <a:rPr lang="en-US" dirty="0"/>
              <a:t>Future work</a:t>
            </a:r>
          </a:p>
        </p:txBody>
      </p:sp>
      <p:sp>
        <p:nvSpPr>
          <p:cNvPr id="4" name="Slide Number Placeholder 3">
            <a:extLst>
              <a:ext uri="{FF2B5EF4-FFF2-40B4-BE49-F238E27FC236}">
                <a16:creationId xmlns:a16="http://schemas.microsoft.com/office/drawing/2014/main" id="{A9E13609-69A8-407A-A8AA-5F3388679C1C}"/>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247370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788" y="558084"/>
            <a:ext cx="9444247" cy="1335110"/>
          </a:xfrm>
        </p:spPr>
        <p:txBody>
          <a:bodyPr/>
          <a:lstStyle/>
          <a:p>
            <a:r>
              <a:rPr lang="en-US" b="1" dirty="0">
                <a:effectLst>
                  <a:outerShdw blurRad="38100" dist="38100" dir="2700000" algn="tl">
                    <a:srgbClr val="000000">
                      <a:alpha val="43137"/>
                    </a:srgbClr>
                  </a:outerShdw>
                </a:effectLst>
              </a:rPr>
              <a:t>How a neuron operates ?</a:t>
            </a:r>
          </a:p>
        </p:txBody>
      </p:sp>
      <p:sp>
        <p:nvSpPr>
          <p:cNvPr id="7" name="Content Placeholder 6"/>
          <p:cNvSpPr>
            <a:spLocks noGrp="1"/>
          </p:cNvSpPr>
          <p:nvPr>
            <p:ph idx="1"/>
          </p:nvPr>
        </p:nvSpPr>
        <p:spPr>
          <a:xfrm>
            <a:off x="677333" y="1571223"/>
            <a:ext cx="11514667" cy="5151549"/>
          </a:xfrm>
        </p:spPr>
        <p:txBody>
          <a:bodyPr/>
          <a:lstStyle/>
          <a:p>
            <a:r>
              <a:rPr lang="en-US" dirty="0"/>
              <a:t>A neuron is just a mathematical function that takes inputs and returns outputs.</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lvl="0"/>
            <a:endParaRPr lang="en-US" dirty="0"/>
          </a:p>
          <a:p>
            <a:endParaRPr lang="en-US" dirty="0"/>
          </a:p>
        </p:txBody>
      </p:sp>
      <p:pic>
        <p:nvPicPr>
          <p:cNvPr id="8" name="Picture 7" descr="https://miro.medium.com/max/850/1*1JCfvimyyFm1yqWMYmnm2g.png"/>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489917"/>
            <a:ext cx="5646420" cy="3916570"/>
          </a:xfrm>
          <a:prstGeom prst="rect">
            <a:avLst/>
          </a:prstGeom>
          <a:noFill/>
          <a:ln>
            <a:noFill/>
          </a:ln>
        </p:spPr>
      </p:pic>
      <p:sp>
        <p:nvSpPr>
          <p:cNvPr id="3" name="Slide Number Placeholder 2">
            <a:extLst>
              <a:ext uri="{FF2B5EF4-FFF2-40B4-BE49-F238E27FC236}">
                <a16:creationId xmlns:a16="http://schemas.microsoft.com/office/drawing/2014/main" id="{CD28BBAE-A27C-43E1-8748-0D01D5653C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5373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Types of activation functions.</a:t>
            </a:r>
          </a:p>
        </p:txBody>
      </p:sp>
      <p:sp>
        <p:nvSpPr>
          <p:cNvPr id="3" name="Content Placeholder 2"/>
          <p:cNvSpPr>
            <a:spLocks noGrp="1"/>
          </p:cNvSpPr>
          <p:nvPr>
            <p:ph idx="1"/>
          </p:nvPr>
        </p:nvSpPr>
        <p:spPr>
          <a:xfrm>
            <a:off x="677334" y="1661375"/>
            <a:ext cx="9303793" cy="4379987"/>
          </a:xfrm>
        </p:spPr>
        <p:txBody>
          <a:bodyPr/>
          <a:lstStyle/>
          <a:p>
            <a:r>
              <a:rPr lang="en-US" dirty="0"/>
              <a:t>An activation function improves the learning power of the neural network by applying some non-linearity.</a:t>
            </a:r>
          </a:p>
          <a:p>
            <a:r>
              <a:rPr lang="en-US" dirty="0"/>
              <a:t>Most common types include : sigmoid ,  RELU, and hyperbolic tangent function.</a:t>
            </a:r>
          </a:p>
          <a:p>
            <a:r>
              <a:rPr lang="en-US" dirty="0"/>
              <a:t>Problem of sigmoid and hyperbolic tangent function  is the vanishing gradient for large input values.</a:t>
            </a:r>
          </a:p>
          <a:p>
            <a:r>
              <a:rPr lang="en-US" dirty="0"/>
              <a:t>RELU is commonly used as it is six times faster than sigmoid, also no gradient problem.</a:t>
            </a:r>
          </a:p>
          <a:p>
            <a:endParaRPr lang="en-US" dirty="0"/>
          </a:p>
          <a:p>
            <a:endParaRPr lang="en-US" dirty="0"/>
          </a:p>
        </p:txBody>
      </p:sp>
      <p:pic>
        <p:nvPicPr>
          <p:cNvPr id="4" name="Picture 3"/>
          <p:cNvPicPr>
            <a:picLocks noChangeAspect="1"/>
          </p:cNvPicPr>
          <p:nvPr/>
        </p:nvPicPr>
        <p:blipFill>
          <a:blip r:embed="rId3"/>
          <a:stretch>
            <a:fillRect/>
          </a:stretch>
        </p:blipFill>
        <p:spPr>
          <a:xfrm>
            <a:off x="2586521" y="4191777"/>
            <a:ext cx="4778294" cy="2460483"/>
          </a:xfrm>
          <a:prstGeom prst="rect">
            <a:avLst/>
          </a:prstGeom>
        </p:spPr>
      </p:pic>
      <p:sp>
        <p:nvSpPr>
          <p:cNvPr id="5" name="Slide Number Placeholder 4">
            <a:extLst>
              <a:ext uri="{FF2B5EF4-FFF2-40B4-BE49-F238E27FC236}">
                <a16:creationId xmlns:a16="http://schemas.microsoft.com/office/drawing/2014/main" id="{7A70D2DF-48F0-45D2-AD98-A677934E3E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6431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How to update the weights ? </a:t>
            </a:r>
          </a:p>
        </p:txBody>
      </p:sp>
      <p:sp>
        <p:nvSpPr>
          <p:cNvPr id="3" name="Content Placeholder 2"/>
          <p:cNvSpPr>
            <a:spLocks noGrp="1"/>
          </p:cNvSpPr>
          <p:nvPr>
            <p:ph idx="1"/>
          </p:nvPr>
        </p:nvSpPr>
        <p:spPr>
          <a:xfrm>
            <a:off x="677333" y="1635617"/>
            <a:ext cx="9303793" cy="4405745"/>
          </a:xfrm>
        </p:spPr>
        <p:txBody>
          <a:bodyPr/>
          <a:lstStyle/>
          <a:p>
            <a:r>
              <a:rPr lang="en-US" dirty="0"/>
              <a:t>This is usually done by an algorithm known as the backpropagation algorithm.</a:t>
            </a:r>
          </a:p>
          <a:p>
            <a:r>
              <a:rPr lang="en-US" dirty="0"/>
              <a:t>It is simply a feedback in which the target value , the inputs to the neural network and the outputs from the neural networks are used to update the value of each corresponding weight.</a:t>
            </a:r>
          </a:p>
          <a:p>
            <a:r>
              <a:rPr lang="en-US" dirty="0"/>
              <a:t>The main target is Minimizing the mean squared error and approach the correct target value. </a:t>
            </a:r>
          </a:p>
        </p:txBody>
      </p:sp>
      <p:pic>
        <p:nvPicPr>
          <p:cNvPr id="5" name="Picture 4"/>
          <p:cNvPicPr>
            <a:picLocks noChangeAspect="1"/>
          </p:cNvPicPr>
          <p:nvPr/>
        </p:nvPicPr>
        <p:blipFill>
          <a:blip r:embed="rId2"/>
          <a:stretch>
            <a:fillRect/>
          </a:stretch>
        </p:blipFill>
        <p:spPr>
          <a:xfrm>
            <a:off x="677332" y="3838489"/>
            <a:ext cx="8268548" cy="2001841"/>
          </a:xfrm>
          <a:prstGeom prst="rect">
            <a:avLst/>
          </a:prstGeom>
        </p:spPr>
      </p:pic>
      <p:sp>
        <p:nvSpPr>
          <p:cNvPr id="4" name="Slide Number Placeholder 3">
            <a:extLst>
              <a:ext uri="{FF2B5EF4-FFF2-40B4-BE49-F238E27FC236}">
                <a16:creationId xmlns:a16="http://schemas.microsoft.com/office/drawing/2014/main" id="{D9FFF7A7-273B-48D8-B296-7F88F5D759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2000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The SoftMax function.</a:t>
            </a:r>
          </a:p>
        </p:txBody>
      </p:sp>
      <p:sp>
        <p:nvSpPr>
          <p:cNvPr id="3" name="Content Placeholder 2"/>
          <p:cNvSpPr>
            <a:spLocks noGrp="1"/>
          </p:cNvSpPr>
          <p:nvPr>
            <p:ph idx="1"/>
          </p:nvPr>
        </p:nvSpPr>
        <p:spPr>
          <a:xfrm>
            <a:off x="677334" y="1532585"/>
            <a:ext cx="8596668" cy="4508777"/>
          </a:xfrm>
        </p:spPr>
        <p:txBody>
          <a:bodyPr/>
          <a:lstStyle/>
          <a:p>
            <a:r>
              <a:rPr lang="en-US" dirty="0"/>
              <a:t>The SoftMax function is used at the final output layer.</a:t>
            </a:r>
          </a:p>
          <a:p>
            <a:r>
              <a:rPr lang="en-US" dirty="0"/>
              <a:t>The main purpose is mapping the information to a probability distribution.</a:t>
            </a:r>
          </a:p>
        </p:txBody>
      </p:sp>
      <p:pic>
        <p:nvPicPr>
          <p:cNvPr id="5" name="Picture 4"/>
          <p:cNvPicPr>
            <a:picLocks noChangeAspect="1"/>
          </p:cNvPicPr>
          <p:nvPr/>
        </p:nvPicPr>
        <p:blipFill>
          <a:blip r:embed="rId2"/>
          <a:stretch>
            <a:fillRect/>
          </a:stretch>
        </p:blipFill>
        <p:spPr>
          <a:xfrm>
            <a:off x="3825159" y="4784062"/>
            <a:ext cx="2609850" cy="1257300"/>
          </a:xfrm>
          <a:prstGeom prst="rect">
            <a:avLst/>
          </a:prstGeom>
        </p:spPr>
      </p:pic>
      <p:pic>
        <p:nvPicPr>
          <p:cNvPr id="6" name="Picture 5"/>
          <p:cNvPicPr>
            <a:picLocks noChangeAspect="1"/>
          </p:cNvPicPr>
          <p:nvPr/>
        </p:nvPicPr>
        <p:blipFill>
          <a:blip r:embed="rId3"/>
          <a:stretch>
            <a:fillRect/>
          </a:stretch>
        </p:blipFill>
        <p:spPr>
          <a:xfrm>
            <a:off x="850273" y="2324637"/>
            <a:ext cx="7984634" cy="2286000"/>
          </a:xfrm>
          <a:prstGeom prst="rect">
            <a:avLst/>
          </a:prstGeom>
        </p:spPr>
      </p:pic>
      <p:sp>
        <p:nvSpPr>
          <p:cNvPr id="4" name="Slide Number Placeholder 3">
            <a:extLst>
              <a:ext uri="{FF2B5EF4-FFF2-40B4-BE49-F238E27FC236}">
                <a16:creationId xmlns:a16="http://schemas.microsoft.com/office/drawing/2014/main" id="{08D5A290-F23A-458E-AE87-395951E640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3685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Loss functions and their types.</a:t>
            </a:r>
          </a:p>
        </p:txBody>
      </p:sp>
      <p:sp>
        <p:nvSpPr>
          <p:cNvPr id="3" name="Content Placeholder 2"/>
          <p:cNvSpPr>
            <a:spLocks noGrp="1"/>
          </p:cNvSpPr>
          <p:nvPr>
            <p:ph idx="1"/>
          </p:nvPr>
        </p:nvSpPr>
        <p:spPr>
          <a:xfrm>
            <a:off x="677334" y="1622739"/>
            <a:ext cx="9432581" cy="4418624"/>
          </a:xfrm>
        </p:spPr>
        <p:txBody>
          <a:bodyPr/>
          <a:lstStyle/>
          <a:p>
            <a:r>
              <a:rPr lang="en-US" dirty="0"/>
              <a:t>Loss function helps in optimizing the parameters of the neural networks. Our objective is to minimize the loss for a neural network by optimizing its parameters (weights), very important in training our neural network.</a:t>
            </a:r>
          </a:p>
          <a:p>
            <a:r>
              <a:rPr lang="en-US" dirty="0"/>
              <a:t>Types include : binary cross entropy and categorical cross entropy.</a:t>
            </a:r>
          </a:p>
          <a:p>
            <a:r>
              <a:rPr lang="en-US" dirty="0"/>
              <a:t>E.g. the SoftMax output is [0.2,0.2,0.6].</a:t>
            </a:r>
          </a:p>
          <a:p>
            <a:endParaRPr lang="en-US" sz="1600"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ackgroundRemoval t="2841" b="97159" l="0" r="97043">
                        <a14:foregroundMark x1="555" y1="8523" x2="11275" y2="2273"/>
                        <a14:foregroundMark x1="11275" y1="2273" x2="94640" y2="2841"/>
                        <a14:foregroundMark x1="98398" y1="78386" x2="98449" y2="79409"/>
                        <a14:foregroundMark x1="94640" y1="2841" x2="98206" y2="74531"/>
                        <a14:foregroundMark x1="2495" y1="98321" x2="185" y2="98295"/>
                        <a14:foregroundMark x1="89217" y1="99315" x2="4484" y2="98344"/>
                        <a14:foregroundMark x1="81" y1="49432" x2="0" y2="11364"/>
                        <a14:foregroundMark x1="185" y1="98295" x2="184" y2="97613"/>
                        <a14:foregroundMark x1="92791" y1="2273" x2="98706" y2="25568"/>
                        <a14:foregroundMark x1="99078" y1="74019" x2="99096" y2="76286"/>
                        <a14:foregroundMark x1="98706" y1="25568" x2="99071" y2="73021"/>
                        <a14:foregroundMark x1="89520" y1="97371" x2="6100" y2="94318"/>
                        <a14:foregroundMark x1="6100" y1="94318" x2="4928" y2="87610"/>
                        <a14:foregroundMark x1="816" y1="49432" x2="924" y2="29545"/>
                        <a14:foregroundMark x1="924" y1="29545" x2="14972" y2="26705"/>
                        <a14:foregroundMark x1="14972" y1="26705" x2="43438" y2="26705"/>
                        <a14:foregroundMark x1="43438" y1="26705" x2="65434" y2="23864"/>
                        <a14:foregroundMark x1="65434" y1="23864" x2="74677" y2="6818"/>
                        <a14:foregroundMark x1="74677" y1="6818" x2="89464" y2="7386"/>
                        <a14:foregroundMark x1="89464" y1="7386" x2="94455" y2="2841"/>
                        <a14:foregroundMark x1="14603" y1="31818" x2="2033" y2="48864"/>
                        <a14:foregroundMark x1="5039" y1="51076" x2="15157" y2="58523"/>
                        <a14:foregroundMark x1="2033" y1="48864" x2="2805" y2="49432"/>
                        <a14:foregroundMark x1="15157" y1="58523" x2="16266" y2="56818"/>
                        <a14:foregroundMark x1="25508" y1="32386" x2="25693" y2="57386"/>
                        <a14:foregroundMark x1="25693" y1="57386" x2="37708" y2="65909"/>
                        <a14:foregroundMark x1="37708" y1="65909" x2="41035" y2="55682"/>
                        <a14:foregroundMark x1="39002" y1="95455" x2="39002" y2="95455"/>
                        <a14:foregroundMark x1="59150" y1="32955" x2="38078" y2="82955"/>
                        <a14:foregroundMark x1="56562" y1="40909" x2="51386" y2="90909"/>
                        <a14:foregroundMark x1="82255" y1="53409" x2="76525" y2="86932"/>
                        <a14:foregroundMark x1="97043" y1="71023" x2="96476" y2="77552"/>
                        <a14:foregroundMark x1="89279" y1="65909" x2="91867" y2="78409"/>
                        <a14:foregroundMark x1="95749" y1="73864" x2="92052" y2="81250"/>
                        <a14:foregroundMark x1="69501" y1="63636" x2="71165" y2="71023"/>
                        <a14:backgroundMark x1="1109" y1="49432" x2="1109" y2="55682"/>
                        <a14:backgroundMark x1="1109" y1="54545" x2="739" y2="60795"/>
                        <a14:backgroundMark x1="924" y1="67045" x2="739" y2="69886"/>
                        <a14:backgroundMark x1="370" y1="60227" x2="739" y2="75000"/>
                        <a14:backgroundMark x1="739" y1="74432" x2="1109" y2="93750"/>
                        <a14:backgroundMark x1="1109" y1="80682" x2="555" y2="97727"/>
                        <a14:backgroundMark x1="1109" y1="48864" x2="739" y2="3409"/>
                        <a14:backgroundMark x1="99630" y1="82955" x2="99630" y2="82955"/>
                        <a14:backgroundMark x1="89464" y1="97727" x2="94541" y2="88860"/>
                        <a14:backgroundMark x1="97963" y1="83523" x2="99630" y2="83523"/>
                        <a14:backgroundMark x1="99815" y1="88068" x2="98152" y2="98864"/>
                        <a14:backgroundMark x1="99445" y1="85227" x2="95564" y2="98295"/>
                        <a14:backgroundMark x1="94455" y1="97159" x2="94455" y2="97159"/>
                        <a14:backgroundMark x1="93715" y1="97727" x2="92791" y2="98864"/>
                        <a14:backgroundMark x1="96673" y1="98295" x2="95194" y2="99432"/>
                        <a14:backgroundMark x1="95933" y1="97159" x2="93161" y2="99432"/>
                      </a14:backgroundRemoval>
                    </a14:imgEffect>
                  </a14:imgLayer>
                </a14:imgProps>
              </a:ext>
            </a:extLst>
          </a:blip>
          <a:srcRect l="3562" t="5842" r="1539" b="5651"/>
          <a:stretch/>
        </p:blipFill>
        <p:spPr>
          <a:xfrm>
            <a:off x="4602480" y="3954780"/>
            <a:ext cx="4671522" cy="1859280"/>
          </a:xfrm>
          <a:prstGeom prst="rect">
            <a:avLst/>
          </a:prstGeom>
        </p:spPr>
      </p:pic>
      <p:pic>
        <p:nvPicPr>
          <p:cNvPr id="5" name="Picture 4"/>
          <p:cNvPicPr>
            <a:picLocks noChangeAspect="1"/>
          </p:cNvPicPr>
          <p:nvPr/>
        </p:nvPicPr>
        <p:blipFill rotWithShape="1">
          <a:blip r:embed="rId4"/>
          <a:srcRect l="1194" t="2215" r="2561" b="5650"/>
          <a:stretch/>
        </p:blipFill>
        <p:spPr>
          <a:xfrm>
            <a:off x="677334" y="3878580"/>
            <a:ext cx="3718560" cy="1935480"/>
          </a:xfrm>
          <a:prstGeom prst="rect">
            <a:avLst/>
          </a:prstGeom>
        </p:spPr>
      </p:pic>
      <p:sp>
        <p:nvSpPr>
          <p:cNvPr id="6" name="Slide Number Placeholder 5">
            <a:extLst>
              <a:ext uri="{FF2B5EF4-FFF2-40B4-BE49-F238E27FC236}">
                <a16:creationId xmlns:a16="http://schemas.microsoft.com/office/drawing/2014/main" id="{FA4CA346-6D01-4061-89AA-2ECA3A8587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25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Comparison between two types of loss functions.</a:t>
            </a:r>
          </a:p>
        </p:txBody>
      </p:sp>
      <p:graphicFrame>
        <p:nvGraphicFramePr>
          <p:cNvPr id="9" name="Diagram 8"/>
          <p:cNvGraphicFramePr/>
          <p:nvPr/>
        </p:nvGraphicFramePr>
        <p:xfrm>
          <a:off x="186347" y="2160983"/>
          <a:ext cx="4185623"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nvGraphicFramePr>
        <p:xfrm>
          <a:off x="5088383" y="1930400"/>
          <a:ext cx="4185618" cy="8068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Content Placeholder 6"/>
          <p:cNvPicPr>
            <a:picLocks noGrp="1"/>
          </p:cNvPicPr>
          <p:nvPr>
            <p:ph sz="half" idx="2"/>
          </p:nvPr>
        </p:nvPicPr>
        <p:blipFill>
          <a:blip r:embed="rId12">
            <a:extLst>
              <a:ext uri="{28A0092B-C50C-407E-A947-70E740481C1C}">
                <a14:useLocalDpi xmlns:a14="http://schemas.microsoft.com/office/drawing/2010/main" val="0"/>
              </a:ext>
            </a:extLst>
          </a:blip>
          <a:stretch>
            <a:fillRect/>
          </a:stretch>
        </p:blipFill>
        <p:spPr>
          <a:xfrm>
            <a:off x="470213" y="3093940"/>
            <a:ext cx="4288124" cy="2791705"/>
          </a:xfrm>
          <a:prstGeom prst="rect">
            <a:avLst/>
          </a:prstGeom>
        </p:spPr>
      </p:pic>
      <p:pic>
        <p:nvPicPr>
          <p:cNvPr id="8" name="Content Placeholder 7"/>
          <p:cNvPicPr>
            <a:picLocks noGrp="1"/>
          </p:cNvPicPr>
          <p:nvPr>
            <p:ph sz="quarter" idx="4"/>
          </p:nvPr>
        </p:nvPicPr>
        <p:blipFill>
          <a:blip r:embed="rId13">
            <a:extLst>
              <a:ext uri="{BEBA8EAE-BF5A-486C-A8C5-ECC9F3942E4B}">
                <a14:imgProps xmlns:a14="http://schemas.microsoft.com/office/drawing/2010/main">
                  <a14:imgLayer r:embed="rId14">
                    <a14:imgEffect>
                      <a14:backgroundRemoval t="259" b="96632" l="0" r="97271">
                        <a14:foregroundMark x1="10112" y1="15026" x2="1766" y2="48964"/>
                        <a14:foregroundMark x1="1766" y1="48964" x2="5457" y2="67876"/>
                        <a14:foregroundMark x1="5457" y1="67876" x2="9470" y2="42746"/>
                        <a14:foregroundMark x1="9470" y1="42746" x2="7544" y2="20725"/>
                        <a14:foregroundMark x1="14446" y1="13212" x2="803" y2="58549"/>
                        <a14:foregroundMark x1="8989" y1="19430" x2="3692" y2="95337"/>
                        <a14:foregroundMark x1="3692" y1="95337" x2="3692" y2="95337"/>
                        <a14:foregroundMark x1="17496" y1="28497" x2="21830" y2="52850"/>
                        <a14:foregroundMark x1="21830" y1="52850" x2="21348" y2="71762"/>
                        <a14:foregroundMark x1="25201" y1="23575" x2="15088" y2="67617"/>
                        <a14:foregroundMark x1="15088" y1="67617" x2="1926" y2="93005"/>
                        <a14:foregroundMark x1="32584" y1="27720" x2="29213" y2="58290"/>
                        <a14:foregroundMark x1="29213" y1="58290" x2="14446" y2="97927"/>
                        <a14:foregroundMark x1="46388" y1="25389" x2="41252" y2="48446"/>
                        <a14:foregroundMark x1="41252" y1="48446" x2="30337" y2="67358"/>
                        <a14:foregroundMark x1="30337" y1="67358" x2="16533" y2="81088"/>
                        <a14:foregroundMark x1="56982" y1="22798" x2="25682" y2="37824"/>
                        <a14:foregroundMark x1="25682" y1="37824" x2="29053" y2="59585"/>
                        <a14:foregroundMark x1="29053" y1="59585" x2="55698" y2="48964"/>
                        <a14:foregroundMark x1="55698" y1="48964" x2="69021" y2="25130"/>
                        <a14:foregroundMark x1="69021" y1="25130" x2="64687" y2="7254"/>
                        <a14:foregroundMark x1="64687" y1="7254" x2="60995" y2="1554"/>
                        <a14:foregroundMark x1="38684" y1="10104" x2="24077" y2="15803"/>
                        <a14:foregroundMark x1="24077" y1="15803" x2="10273" y2="14767"/>
                        <a14:foregroundMark x1="30658" y1="5440" x2="321" y2="24352"/>
                        <a14:foregroundMark x1="10594" y1="777" x2="0" y2="31347"/>
                        <a14:foregroundMark x1="9310" y1="8549" x2="642" y2="32124"/>
                        <a14:foregroundMark x1="55859" y1="21503" x2="22472" y2="38342"/>
                        <a14:foregroundMark x1="22472" y1="38342" x2="22472" y2="49482"/>
                        <a14:foregroundMark x1="90851" y1="9585" x2="7705" y2="37824"/>
                        <a14:foregroundMark x1="7705" y1="37824" x2="8668" y2="69430"/>
                        <a14:foregroundMark x1="8668" y1="69430" x2="19904" y2="45596"/>
                        <a14:foregroundMark x1="19904" y1="45596" x2="31782" y2="31865"/>
                        <a14:foregroundMark x1="31782" y1="31865" x2="61958" y2="26684"/>
                        <a14:foregroundMark x1="61958" y1="26684" x2="73515" y2="14508"/>
                        <a14:foregroundMark x1="73515" y1="14508" x2="74157" y2="11658"/>
                        <a14:foregroundMark x1="69984" y1="30052" x2="31942" y2="81865"/>
                        <a14:foregroundMark x1="79454" y1="25130" x2="33547" y2="94041"/>
                        <a14:foregroundMark x1="83146" y1="33679" x2="46228" y2="95596"/>
                        <a14:foregroundMark x1="46228" y1="95596" x2="46228" y2="95596"/>
                        <a14:foregroundMark x1="97271" y1="9585" x2="72552" y2="56477"/>
                        <a14:foregroundMark x1="72552" y1="56477" x2="68218" y2="61399"/>
                        <a14:foregroundMark x1="84430" y1="47150" x2="74478" y2="64508"/>
                        <a14:backgroundMark x1="12841" y1="9845" x2="12661" y2="10396"/>
                        <a14:backgroundMark x1="1753" y1="73910" x2="1284" y2="76166"/>
                        <a14:backgroundMark x1="16212" y1="4404" x2="15149" y2="9514"/>
                        <a14:backgroundMark x1="1284" y1="76166" x2="1284" y2="77202"/>
                        <a14:backgroundMark x1="1071" y1="32495" x2="873" y2="37665"/>
                        <a14:backgroundMark x1="99679" y1="90155" x2="93098" y2="99223"/>
                        <a14:backgroundMark x1="99197" y1="89896" x2="90369" y2="98446"/>
                      </a14:backgroundRemoval>
                    </a14:imgEffect>
                  </a14:imgLayer>
                </a14:imgProps>
              </a:ext>
              <a:ext uri="{28A0092B-C50C-407E-A947-70E740481C1C}">
                <a14:useLocalDpi xmlns:a14="http://schemas.microsoft.com/office/drawing/2010/main" val="0"/>
              </a:ext>
            </a:extLst>
          </a:blip>
          <a:stretch>
            <a:fillRect/>
          </a:stretch>
        </p:blipFill>
        <p:spPr>
          <a:xfrm>
            <a:off x="5087764" y="3093941"/>
            <a:ext cx="4109575" cy="2791704"/>
          </a:xfrm>
          <a:prstGeom prst="rect">
            <a:avLst/>
          </a:prstGeom>
        </p:spPr>
      </p:pic>
      <p:sp>
        <p:nvSpPr>
          <p:cNvPr id="3" name="Slide Number Placeholder 2">
            <a:extLst>
              <a:ext uri="{FF2B5EF4-FFF2-40B4-BE49-F238E27FC236}">
                <a16:creationId xmlns:a16="http://schemas.microsoft.com/office/drawing/2014/main" id="{34263F19-AA2F-4E49-8481-9813481C22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3182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C941-291D-4EA0-A408-F654D0654B8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What is CNN and why using it?</a:t>
            </a:r>
          </a:p>
        </p:txBody>
      </p:sp>
      <p:sp>
        <p:nvSpPr>
          <p:cNvPr id="6" name="Content Placeholder 5">
            <a:extLst>
              <a:ext uri="{FF2B5EF4-FFF2-40B4-BE49-F238E27FC236}">
                <a16:creationId xmlns:a16="http://schemas.microsoft.com/office/drawing/2014/main" id="{BF79C627-214B-4AE1-BD3A-63FF8911546C}"/>
              </a:ext>
            </a:extLst>
          </p:cNvPr>
          <p:cNvSpPr>
            <a:spLocks noGrp="1"/>
          </p:cNvSpPr>
          <p:nvPr>
            <p:ph idx="1"/>
          </p:nvPr>
        </p:nvSpPr>
        <p:spPr>
          <a:xfrm>
            <a:off x="677334" y="1824414"/>
            <a:ext cx="9255806" cy="3880773"/>
          </a:xfrm>
        </p:spPr>
        <p:txBody>
          <a:bodyPr/>
          <a:lstStyle/>
          <a:p>
            <a:r>
              <a:rPr lang="en-GB" dirty="0"/>
              <a:t>Very similar to ordinary Neural Networks they are made up of neurons that have learnable weights and biases.</a:t>
            </a:r>
          </a:p>
          <a:p>
            <a:endParaRPr lang="en-US" dirty="0"/>
          </a:p>
          <a:p>
            <a:r>
              <a:rPr lang="en-US" dirty="0"/>
              <a:t>Take advantage of the fact that the input consists of images and constrain the architecture in a more sensible way. </a:t>
            </a:r>
          </a:p>
          <a:p>
            <a:endParaRPr lang="en-US" dirty="0"/>
          </a:p>
        </p:txBody>
      </p:sp>
      <p:pic>
        <p:nvPicPr>
          <p:cNvPr id="7" name="Picture 6">
            <a:extLst>
              <a:ext uri="{FF2B5EF4-FFF2-40B4-BE49-F238E27FC236}">
                <a16:creationId xmlns:a16="http://schemas.microsoft.com/office/drawing/2014/main" id="{89740BE0-FE52-43D9-8605-B8F8555A5D5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364" b="98182" l="105" r="98848">
                        <a14:foregroundMark x1="105" y1="727" x2="54031" y2="21455"/>
                        <a14:foregroundMark x1="54031" y1="21455" x2="95707" y2="1455"/>
                        <a14:foregroundMark x1="95707" y1="1455" x2="99686" y2="19273"/>
                        <a14:foregroundMark x1="99771" y1="74605" x2="99772" y2="75255"/>
                        <a14:foregroundMark x1="99686" y1="19273" x2="99762" y2="69115"/>
                        <a14:foregroundMark x1="90067" y1="95437" x2="1885" y2="98909"/>
                        <a14:foregroundMark x1="92544" y1="95340" x2="90286" y2="95429"/>
                        <a14:foregroundMark x1="1885" y1="98909" x2="209" y2="5455"/>
                        <a14:foregroundMark x1="209" y1="5455" x2="419" y2="4364"/>
                        <a14:foregroundMark x1="45864" y1="29091" x2="39372" y2="46909"/>
                        <a14:foregroundMark x1="39372" y1="46909" x2="36649" y2="68000"/>
                        <a14:foregroundMark x1="36649" y1="68000" x2="45759" y2="85818"/>
                        <a14:foregroundMark x1="45759" y1="85818" x2="55393" y2="75636"/>
                        <a14:foregroundMark x1="55393" y1="75636" x2="59058" y2="45091"/>
                        <a14:foregroundMark x1="59058" y1="45091" x2="57382" y2="24364"/>
                        <a14:foregroundMark x1="57382" y1="24364" x2="57382" y2="24364"/>
                        <a14:foregroundMark x1="45759" y1="41455" x2="20000" y2="98545"/>
                        <a14:foregroundMark x1="20000" y1="98545" x2="39791" y2="79636"/>
                        <a14:foregroundMark x1="39791" y1="79636" x2="44712" y2="60000"/>
                        <a14:foregroundMark x1="44712" y1="60000" x2="41675" y2="48364"/>
                        <a14:foregroundMark x1="22408" y1="61091" x2="7644" y2="92727"/>
                        <a14:foregroundMark x1="7644" y1="92727" x2="18115" y2="87273"/>
                        <a14:foregroundMark x1="18115" y1="87273" x2="22827" y2="62182"/>
                        <a14:foregroundMark x1="22827" y1="62182" x2="22304" y2="49091"/>
                        <a14:foregroundMark x1="15707" y1="67636" x2="7435" y2="92000"/>
                        <a14:foregroundMark x1="92356" y1="15273" x2="83560" y2="30909"/>
                        <a14:foregroundMark x1="83560" y1="30909" x2="80000" y2="54182"/>
                        <a14:foregroundMark x1="80000" y1="54182" x2="89215" y2="53091"/>
                        <a14:foregroundMark x1="89215" y1="53091" x2="97906" y2="39273"/>
                        <a14:foregroundMark x1="97906" y1="39273" x2="98848" y2="21455"/>
                        <a14:foregroundMark x1="62618" y1="30909" x2="50262" y2="68727"/>
                        <a14:foregroundMark x1="50262" y1="68727" x2="57487" y2="46182"/>
                        <a14:foregroundMark x1="57487" y1="46182" x2="59581" y2="27636"/>
                        <a14:foregroundMark x1="59581" y1="27636" x2="59476" y2="24000"/>
                        <a14:foregroundMark x1="94555" y1="43636" x2="88063" y2="56727"/>
                        <a14:foregroundMark x1="88063" y1="56727" x2="83979" y2="75273"/>
                        <a14:foregroundMark x1="83979" y1="75273" x2="84817" y2="80000"/>
                        <a14:foregroundMark x1="96440" y1="53091" x2="91099" y2="63636"/>
                        <a14:foregroundMark x1="91099" y1="63636" x2="88377" y2="83636"/>
                        <a14:foregroundMark x1="93213" y1="73508" x2="94974" y2="69818"/>
                        <a14:foregroundMark x1="92639" y1="74710" x2="93088" y2="73770"/>
                        <a14:foregroundMark x1="88377" y1="83636" x2="92593" y2="74806"/>
                        <a14:foregroundMark x1="94974" y1="69818" x2="96335" y2="41818"/>
                        <a14:foregroundMark x1="96335" y1="41818" x2="95288" y2="38909"/>
                        <a14:backgroundMark x1="89738" y1="98545" x2="92042" y2="80364"/>
                        <a14:backgroundMark x1="92042" y1="80364" x2="97487" y2="75636"/>
                        <a14:backgroundMark x1="97487" y1="75636" x2="99581" y2="75636"/>
                        <a14:backgroundMark x1="92147" y1="98545" x2="96754" y2="83636"/>
                        <a14:backgroundMark x1="96754" y1="83636" x2="98743" y2="82545"/>
                        <a14:backgroundMark x1="98429" y1="81091" x2="99162" y2="93091"/>
                        <a14:backgroundMark x1="98848" y1="85455" x2="96021" y2="97818"/>
                        <a14:backgroundMark x1="99058" y1="78545" x2="99895" y2="79273"/>
                      </a14:backgroundRemoval>
                    </a14:imgEffect>
                  </a14:imgLayer>
                </a14:imgProps>
              </a:ext>
            </a:extLst>
          </a:blip>
          <a:stretch>
            <a:fillRect/>
          </a:stretch>
        </p:blipFill>
        <p:spPr>
          <a:xfrm>
            <a:off x="335664" y="3725902"/>
            <a:ext cx="8596668" cy="2475480"/>
          </a:xfrm>
          <a:prstGeom prst="rect">
            <a:avLst/>
          </a:prstGeom>
        </p:spPr>
      </p:pic>
      <p:sp>
        <p:nvSpPr>
          <p:cNvPr id="3" name="Slide Number Placeholder 2">
            <a:extLst>
              <a:ext uri="{FF2B5EF4-FFF2-40B4-BE49-F238E27FC236}">
                <a16:creationId xmlns:a16="http://schemas.microsoft.com/office/drawing/2014/main" id="{FF0DE811-CB81-4657-AED5-B429FBBB20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173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F404-FAB1-4959-831B-2E6154309468}"/>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Layers of CNN.</a:t>
            </a:r>
          </a:p>
        </p:txBody>
      </p:sp>
      <p:sp>
        <p:nvSpPr>
          <p:cNvPr id="3" name="Content Placeholder 2">
            <a:extLst>
              <a:ext uri="{FF2B5EF4-FFF2-40B4-BE49-F238E27FC236}">
                <a16:creationId xmlns:a16="http://schemas.microsoft.com/office/drawing/2014/main" id="{234685D2-12E1-4927-BDEE-425D15AFBE13}"/>
              </a:ext>
            </a:extLst>
          </p:cNvPr>
          <p:cNvSpPr>
            <a:spLocks noGrp="1"/>
          </p:cNvSpPr>
          <p:nvPr>
            <p:ph idx="1"/>
          </p:nvPr>
        </p:nvSpPr>
        <p:spPr>
          <a:xfrm>
            <a:off x="677334" y="1493949"/>
            <a:ext cx="2153548" cy="4547414"/>
          </a:xfrm>
        </p:spPr>
        <p:txBody>
          <a:bodyPr/>
          <a:lstStyle/>
          <a:p>
            <a:pPr marL="0" indent="0">
              <a:buNone/>
            </a:pPr>
            <a:endParaRPr lang="en-US" dirty="0"/>
          </a:p>
          <a:p>
            <a:r>
              <a:rPr lang="en-US" dirty="0"/>
              <a:t>Convolution </a:t>
            </a:r>
          </a:p>
          <a:p>
            <a:r>
              <a:rPr lang="en-US" dirty="0"/>
              <a:t>Pooling</a:t>
            </a:r>
          </a:p>
          <a:p>
            <a:r>
              <a:rPr lang="en-US" dirty="0"/>
              <a:t>Fully connected </a:t>
            </a:r>
          </a:p>
          <a:p>
            <a:endParaRPr lang="en-US" dirty="0"/>
          </a:p>
        </p:txBody>
      </p:sp>
      <p:sp>
        <p:nvSpPr>
          <p:cNvPr id="4" name="Slide Number Placeholder 3">
            <a:extLst>
              <a:ext uri="{FF2B5EF4-FFF2-40B4-BE49-F238E27FC236}">
                <a16:creationId xmlns:a16="http://schemas.microsoft.com/office/drawing/2014/main" id="{1EE25673-E0C2-4A87-B8BD-CECDB37FD7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04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D10A9-41B7-4576-84FE-B7BBC698841C}"/>
              </a:ext>
            </a:extLst>
          </p:cNvPr>
          <p:cNvSpPr>
            <a:spLocks noGrp="1"/>
          </p:cNvSpPr>
          <p:nvPr>
            <p:ph type="title"/>
          </p:nvPr>
        </p:nvSpPr>
        <p:spPr>
          <a:xfrm>
            <a:off x="677334" y="609600"/>
            <a:ext cx="8596668" cy="1320800"/>
          </a:xfrm>
        </p:spPr>
        <p:txBody>
          <a:bodyPr anchor="t">
            <a:normAutofit/>
          </a:bodyPr>
          <a:lstStyle/>
          <a:p>
            <a:r>
              <a:rPr lang="en-US" b="1" dirty="0">
                <a:effectLst>
                  <a:outerShdw blurRad="38100" dist="38100" dir="2700000" algn="tl">
                    <a:srgbClr val="000000">
                      <a:alpha val="43137"/>
                    </a:srgbClr>
                  </a:outerShdw>
                </a:effectLst>
              </a:rPr>
              <a:t>Convolution layer.</a:t>
            </a:r>
            <a:endParaRPr lang="en-US" dirty="0"/>
          </a:p>
        </p:txBody>
      </p:sp>
      <p:pic>
        <p:nvPicPr>
          <p:cNvPr id="5" name="Picture 4">
            <a:extLst>
              <a:ext uri="{FF2B5EF4-FFF2-40B4-BE49-F238E27FC236}">
                <a16:creationId xmlns:a16="http://schemas.microsoft.com/office/drawing/2014/main" id="{E0129FDE-D0C3-4770-8549-06A25E75D663}"/>
              </a:ext>
            </a:extLst>
          </p:cNvPr>
          <p:cNvPicPr>
            <a:picLocks noChangeAspect="1"/>
          </p:cNvPicPr>
          <p:nvPr/>
        </p:nvPicPr>
        <p:blipFill>
          <a:blip r:embed="rId3"/>
          <a:stretch>
            <a:fillRect/>
          </a:stretch>
        </p:blipFill>
        <p:spPr>
          <a:xfrm>
            <a:off x="474654" y="1862931"/>
            <a:ext cx="6065294" cy="4476087"/>
          </a:xfrm>
          <a:prstGeom prst="rect">
            <a:avLst/>
          </a:prstGeom>
        </p:spPr>
      </p:pic>
      <p:sp>
        <p:nvSpPr>
          <p:cNvPr id="3" name="Content Placeholder 2">
            <a:extLst>
              <a:ext uri="{FF2B5EF4-FFF2-40B4-BE49-F238E27FC236}">
                <a16:creationId xmlns:a16="http://schemas.microsoft.com/office/drawing/2014/main" id="{5D656EE1-F0D6-459D-B95D-A4BFB4B418C6}"/>
              </a:ext>
            </a:extLst>
          </p:cNvPr>
          <p:cNvSpPr>
            <a:spLocks noGrp="1"/>
          </p:cNvSpPr>
          <p:nvPr>
            <p:ph idx="1"/>
          </p:nvPr>
        </p:nvSpPr>
        <p:spPr>
          <a:xfrm>
            <a:off x="6416039" y="2160589"/>
            <a:ext cx="2927185" cy="3880773"/>
          </a:xfrm>
        </p:spPr>
        <p:txBody>
          <a:bodyPr>
            <a:normAutofit/>
          </a:bodyPr>
          <a:lstStyle/>
          <a:p>
            <a:r>
              <a:rPr lang="en-US" sz="1500" dirty="0"/>
              <a:t>To extract the features </a:t>
            </a:r>
          </a:p>
          <a:p>
            <a:r>
              <a:rPr lang="en-GB" sz="1500" dirty="0"/>
              <a:t>Different filters which detect different features are convolved on the input file and a set of activation maps is outputted and passed to the next layer.</a:t>
            </a:r>
          </a:p>
          <a:p>
            <a:r>
              <a:rPr lang="en-US" sz="1500"/>
              <a:t>three hyperparameters : depth ,Stride and Zero padding.</a:t>
            </a:r>
          </a:p>
          <a:p>
            <a:endParaRPr lang="en-US" sz="1500" dirty="0"/>
          </a:p>
          <a:p>
            <a:endParaRPr lang="en-US" sz="1500" dirty="0"/>
          </a:p>
        </p:txBody>
      </p:sp>
      <p:sp>
        <p:nvSpPr>
          <p:cNvPr id="4" name="Slide Number Placeholder 3">
            <a:extLst>
              <a:ext uri="{FF2B5EF4-FFF2-40B4-BE49-F238E27FC236}">
                <a16:creationId xmlns:a16="http://schemas.microsoft.com/office/drawing/2014/main" id="{A652B0DF-F481-4BE4-9F2D-7C7203CAE95F}"/>
              </a:ext>
            </a:extLst>
          </p:cNvPr>
          <p:cNvSpPr>
            <a:spLocks noGrp="1"/>
          </p:cNvSpPr>
          <p:nvPr>
            <p:ph type="sldNum" sz="quarter" idx="12"/>
          </p:nvPr>
        </p:nvSpPr>
        <p:spPr>
          <a:xfrm>
            <a:off x="8590663" y="6041362"/>
            <a:ext cx="683339"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57F1E4F-1CFF-5643-939E-217C01CDF565}" type="slidenum">
              <a:rPr kumimoji="0" lang="en-US" b="0" i="0" u="none" strike="noStrike" kern="1200" cap="none" spc="0" normalizeH="0" baseline="0" noProof="0" smtClean="0">
                <a:ln>
                  <a:noFill/>
                </a:ln>
                <a:effectLst/>
                <a:uLnTx/>
                <a:uFillTx/>
                <a:latin typeface="Trebuchet MS" panose="020B0603020202020204"/>
                <a:ea typeface="+mn-ea"/>
                <a:cs typeface="+mn-cs"/>
              </a:rPr>
              <a:pPr marL="0" marR="0" lvl="0" indent="0" defTabSz="914400" rtl="0" eaLnBrk="1" fontAlgn="auto" latinLnBrk="0" hangingPunct="1">
                <a:spcBef>
                  <a:spcPts val="0"/>
                </a:spcBef>
                <a:spcAft>
                  <a:spcPts val="600"/>
                </a:spcAft>
                <a:buClrTx/>
                <a:buSzTx/>
                <a:buFontTx/>
                <a:buNone/>
                <a:tabLst/>
                <a:defRPr/>
              </a:pPr>
              <a:t>28</a:t>
            </a:fld>
            <a:endParaRPr kumimoji="0" lang="en-US" b="0" i="0" u="none" strike="noStrike" kern="1200" cap="none" spc="0" normalizeH="0" baseline="0" noProof="0">
              <a:ln>
                <a:noFill/>
              </a:ln>
              <a:effectLst/>
              <a:uLnTx/>
              <a:uFillTx/>
              <a:latin typeface="Trebuchet MS" panose="020B0603020202020204"/>
              <a:ea typeface="+mn-ea"/>
              <a:cs typeface="+mn-cs"/>
            </a:endParaRPr>
          </a:p>
        </p:txBody>
      </p:sp>
    </p:spTree>
    <p:extLst>
      <p:ext uri="{BB962C8B-B14F-4D97-AF65-F5344CB8AC3E}">
        <p14:creationId xmlns:p14="http://schemas.microsoft.com/office/powerpoint/2010/main" val="104196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041-AC60-42F5-A2AD-741F7D00E2D3}"/>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Pooling layer.</a:t>
            </a:r>
          </a:p>
        </p:txBody>
      </p:sp>
      <p:sp>
        <p:nvSpPr>
          <p:cNvPr id="3" name="Content Placeholder 2">
            <a:extLst>
              <a:ext uri="{FF2B5EF4-FFF2-40B4-BE49-F238E27FC236}">
                <a16:creationId xmlns:a16="http://schemas.microsoft.com/office/drawing/2014/main" id="{D9B1FBA1-57BA-40D9-B3AD-C6C1EF75B5E3}"/>
              </a:ext>
            </a:extLst>
          </p:cNvPr>
          <p:cNvSpPr>
            <a:spLocks noGrp="1"/>
          </p:cNvSpPr>
          <p:nvPr>
            <p:ph idx="1"/>
          </p:nvPr>
        </p:nvSpPr>
        <p:spPr>
          <a:xfrm>
            <a:off x="677334" y="1488613"/>
            <a:ext cx="8596668" cy="3880773"/>
          </a:xfrm>
        </p:spPr>
        <p:txBody>
          <a:bodyPr>
            <a:normAutofit/>
          </a:bodyPr>
          <a:lstStyle/>
          <a:p>
            <a:r>
              <a:rPr lang="en-US" dirty="0"/>
              <a:t>For reducing the spatial size of the representation (down-sampling)</a:t>
            </a:r>
          </a:p>
          <a:p>
            <a:r>
              <a:rPr lang="en-US" dirty="0"/>
              <a:t>Two types including : max pool and average pool.</a:t>
            </a:r>
          </a:p>
          <a:p>
            <a:r>
              <a:rPr lang="en-US" dirty="0"/>
              <a:t>Important parameters include: window size and the stride.</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EC0C0A0-4C92-4970-840C-81FAA5576129}"/>
              </a:ext>
            </a:extLst>
          </p:cNvPr>
          <p:cNvPicPr/>
          <p:nvPr/>
        </p:nvPicPr>
        <p:blipFill>
          <a:blip r:embed="rId2"/>
          <a:stretch>
            <a:fillRect/>
          </a:stretch>
        </p:blipFill>
        <p:spPr>
          <a:xfrm>
            <a:off x="2181014" y="2951479"/>
            <a:ext cx="6079066" cy="3134361"/>
          </a:xfrm>
          <a:prstGeom prst="rect">
            <a:avLst/>
          </a:prstGeom>
        </p:spPr>
      </p:pic>
      <p:sp>
        <p:nvSpPr>
          <p:cNvPr id="4" name="Slide Number Placeholder 3">
            <a:extLst>
              <a:ext uri="{FF2B5EF4-FFF2-40B4-BE49-F238E27FC236}">
                <a16:creationId xmlns:a16="http://schemas.microsoft.com/office/drawing/2014/main" id="{62900260-36BD-4798-AD53-1BF44E80FD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1168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
        <p:nvSpPr>
          <p:cNvPr id="6" name="TextBox 5">
            <a:extLst>
              <a:ext uri="{FF2B5EF4-FFF2-40B4-BE49-F238E27FC236}">
                <a16:creationId xmlns:a16="http://schemas.microsoft.com/office/drawing/2014/main" id="{55E3D2E2-8251-44CF-82CF-99AB3F553DE5}"/>
              </a:ext>
            </a:extLst>
          </p:cNvPr>
          <p:cNvSpPr txBox="1"/>
          <p:nvPr/>
        </p:nvSpPr>
        <p:spPr>
          <a:xfrm>
            <a:off x="2953885" y="2286030"/>
            <a:ext cx="6320117"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r>
              <a:rPr lang="en-US" sz="6000" dirty="0">
                <a:solidFill>
                  <a:schemeClr val="accent1">
                    <a:lumMod val="60000"/>
                    <a:lumOff val="40000"/>
                  </a:schemeClr>
                </a:solidFill>
              </a:rPr>
              <a:t>Introduction</a:t>
            </a:r>
          </a:p>
          <a:p>
            <a:endParaRPr lang="en-US" dirty="0"/>
          </a:p>
        </p:txBody>
      </p:sp>
    </p:spTree>
    <p:extLst>
      <p:ext uri="{BB962C8B-B14F-4D97-AF65-F5344CB8AC3E}">
        <p14:creationId xmlns:p14="http://schemas.microsoft.com/office/powerpoint/2010/main" val="302994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Max Pooling.</a:t>
            </a:r>
          </a:p>
        </p:txBody>
      </p:sp>
      <p:sp>
        <p:nvSpPr>
          <p:cNvPr id="3" name="Content Placeholder 2"/>
          <p:cNvSpPr>
            <a:spLocks noGrp="1"/>
          </p:cNvSpPr>
          <p:nvPr>
            <p:ph idx="1"/>
          </p:nvPr>
        </p:nvSpPr>
        <p:spPr>
          <a:xfrm>
            <a:off x="677334" y="1442435"/>
            <a:ext cx="8596668" cy="4598928"/>
          </a:xfrm>
        </p:spPr>
        <p:txBody>
          <a:bodyPr/>
          <a:lstStyle/>
          <a:p>
            <a:r>
              <a:rPr lang="en-US" dirty="0"/>
              <a:t> It is a pooling operation that calculates the maximum value in each patch of each feature map.</a:t>
            </a:r>
          </a:p>
          <a:p>
            <a:r>
              <a:rPr lang="en-US" dirty="0"/>
              <a:t>Max pooling is more commonly used than the average pooling.</a:t>
            </a:r>
          </a:p>
          <a:p>
            <a:r>
              <a:rPr lang="en-US" dirty="0"/>
              <a:t>This has been found to work better in practice than average pooling for computer vision tasks like image classification.</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375" y="3361217"/>
            <a:ext cx="6077472" cy="3199603"/>
          </a:xfrm>
          <a:prstGeom prst="rect">
            <a:avLst/>
          </a:prstGeom>
        </p:spPr>
      </p:pic>
    </p:spTree>
    <p:extLst>
      <p:ext uri="{BB962C8B-B14F-4D97-AF65-F5344CB8AC3E}">
        <p14:creationId xmlns:p14="http://schemas.microsoft.com/office/powerpoint/2010/main" val="13773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4534B-DC33-4E57-A4EB-2E915A635AD1}"/>
              </a:ext>
            </a:extLst>
          </p:cNvPr>
          <p:cNvSpPr>
            <a:spLocks noGrp="1"/>
          </p:cNvSpPr>
          <p:nvPr>
            <p:ph type="title"/>
          </p:nvPr>
        </p:nvSpPr>
        <p:spPr>
          <a:xfrm>
            <a:off x="675065" y="609600"/>
            <a:ext cx="2930518" cy="1320800"/>
          </a:xfrm>
        </p:spPr>
        <p:txBody>
          <a:bodyPr anchor="ctr">
            <a:normAutofit/>
          </a:bodyPr>
          <a:lstStyle/>
          <a:p>
            <a:pPr>
              <a:lnSpc>
                <a:spcPct val="90000"/>
              </a:lnSpc>
            </a:pPr>
            <a:r>
              <a:rPr lang="en-US" sz="2800" b="1">
                <a:effectLst>
                  <a:outerShdw blurRad="38100" dist="38100" dir="2700000" algn="tl">
                    <a:srgbClr val="000000">
                      <a:alpha val="43137"/>
                    </a:srgbClr>
                  </a:outerShdw>
                </a:effectLst>
              </a:rPr>
              <a:t>Fully connected layer.</a:t>
            </a:r>
          </a:p>
        </p:txBody>
      </p:sp>
      <p:sp>
        <p:nvSpPr>
          <p:cNvPr id="3" name="Content Placeholder 2">
            <a:extLst>
              <a:ext uri="{FF2B5EF4-FFF2-40B4-BE49-F238E27FC236}">
                <a16:creationId xmlns:a16="http://schemas.microsoft.com/office/drawing/2014/main" id="{12131D7D-B3BB-4968-9FB3-29A31CDF12B4}"/>
              </a:ext>
            </a:extLst>
          </p:cNvPr>
          <p:cNvSpPr>
            <a:spLocks noGrp="1"/>
          </p:cNvSpPr>
          <p:nvPr>
            <p:ph idx="1"/>
          </p:nvPr>
        </p:nvSpPr>
        <p:spPr>
          <a:xfrm>
            <a:off x="671361" y="2160589"/>
            <a:ext cx="2930517" cy="3880773"/>
          </a:xfrm>
        </p:spPr>
        <p:txBody>
          <a:bodyPr>
            <a:normAutofit/>
          </a:bodyPr>
          <a:lstStyle/>
          <a:p>
            <a:pPr>
              <a:lnSpc>
                <a:spcPct val="90000"/>
              </a:lnSpc>
            </a:pPr>
            <a:r>
              <a:rPr lang="en-US" sz="1700"/>
              <a:t>Fully connected input layer (flatten)━takes the output of the previous layers, “flattens” them and turns them into a single vector that can be an input for the next stage</a:t>
            </a:r>
          </a:p>
          <a:p>
            <a:pPr>
              <a:lnSpc>
                <a:spcPct val="90000"/>
              </a:lnSpc>
            </a:pPr>
            <a:r>
              <a:rPr lang="en-US" sz="1700"/>
              <a:t>Connect all neurons from the previous layer to the next layer and  use a SoftMax activation function to classify the number on the input image.</a:t>
            </a:r>
          </a:p>
        </p:txBody>
      </p:sp>
      <p:pic>
        <p:nvPicPr>
          <p:cNvPr id="6" name="Picture 5" descr="A close up of a map&#10;&#10;Description automatically generated">
            <a:extLst>
              <a:ext uri="{FF2B5EF4-FFF2-40B4-BE49-F238E27FC236}">
                <a16:creationId xmlns:a16="http://schemas.microsoft.com/office/drawing/2014/main" id="{0702062E-F712-9E4A-AAA5-5BC5CD02A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337" y="839794"/>
            <a:ext cx="5421162" cy="2141359"/>
          </a:xfrm>
          <a:prstGeom prst="rect">
            <a:avLst/>
          </a:prstGeom>
        </p:spPr>
      </p:pic>
      <p:sp>
        <p:nvSpPr>
          <p:cNvPr id="4" name="Slide Number Placeholder 3">
            <a:extLst>
              <a:ext uri="{FF2B5EF4-FFF2-40B4-BE49-F238E27FC236}">
                <a16:creationId xmlns:a16="http://schemas.microsoft.com/office/drawing/2014/main" id="{50E58E93-A573-4EC0-BBBE-0E7640799F7D}"/>
              </a:ext>
            </a:extLst>
          </p:cNvPr>
          <p:cNvSpPr>
            <a:spLocks noGrp="1"/>
          </p:cNvSpPr>
          <p:nvPr>
            <p:ph type="sldNum" sz="quarter" idx="12"/>
          </p:nvPr>
        </p:nvSpPr>
        <p:spPr>
          <a:xfrm>
            <a:off x="8590663" y="6041362"/>
            <a:ext cx="683339"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57F1E4F-1CFF-5643-939E-217C01CDF565}" type="slidenum">
              <a:rPr kumimoji="0" lang="en-US" b="0" i="0" u="none" strike="noStrike" kern="1200" cap="none" spc="0" normalizeH="0" baseline="0" noProof="0" smtClean="0">
                <a:ln>
                  <a:noFill/>
                </a:ln>
                <a:effectLst/>
                <a:uLnTx/>
                <a:uFillTx/>
                <a:latin typeface="Trebuchet MS" panose="020B0603020202020204"/>
                <a:ea typeface="+mn-ea"/>
                <a:cs typeface="+mn-cs"/>
              </a:rPr>
              <a:pPr marL="0" marR="0" lvl="0" indent="0" defTabSz="914400" rtl="0" eaLnBrk="1" fontAlgn="auto" latinLnBrk="0" hangingPunct="1">
                <a:spcBef>
                  <a:spcPts val="0"/>
                </a:spcBef>
                <a:spcAft>
                  <a:spcPts val="600"/>
                </a:spcAft>
                <a:buClrTx/>
                <a:buSzTx/>
                <a:buFontTx/>
                <a:buNone/>
                <a:tabLst/>
                <a:defRPr/>
              </a:pPr>
              <a:t>31</a:t>
            </a:fld>
            <a:endParaRPr kumimoji="0" lang="en-US" b="0" i="0" u="none" strike="noStrike" kern="1200" cap="none" spc="0" normalizeH="0" baseline="0" noProof="0" dirty="0">
              <a:ln>
                <a:noFill/>
              </a:ln>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FD84D82C-009E-4021-B9E9-2C4C53235484}"/>
              </a:ext>
            </a:extLst>
          </p:cNvPr>
          <p:cNvPicPr/>
          <p:nvPr/>
        </p:nvPicPr>
        <p:blipFill>
          <a:blip r:embed="rId3">
            <a:extLst>
              <a:ext uri="{28A0092B-C50C-407E-A947-70E740481C1C}">
                <a14:useLocalDpi xmlns:a14="http://schemas.microsoft.com/office/drawing/2010/main" val="0"/>
              </a:ext>
            </a:extLst>
          </a:blip>
          <a:stretch>
            <a:fillRect/>
          </a:stretch>
        </p:blipFill>
        <p:spPr>
          <a:xfrm>
            <a:off x="4282163" y="3439021"/>
            <a:ext cx="4404637" cy="2579186"/>
          </a:xfrm>
          <a:prstGeom prst="rect">
            <a:avLst/>
          </a:prstGeom>
        </p:spPr>
      </p:pic>
    </p:spTree>
    <p:extLst>
      <p:ext uri="{BB962C8B-B14F-4D97-AF65-F5344CB8AC3E}">
        <p14:creationId xmlns:p14="http://schemas.microsoft.com/office/powerpoint/2010/main" val="184976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E5BA2-F33F-6040-8229-4E083C182A6E}"/>
              </a:ext>
            </a:extLst>
          </p:cNvPr>
          <p:cNvSpPr>
            <a:spLocks noGrp="1"/>
          </p:cNvSpPr>
          <p:nvPr>
            <p:ph idx="1"/>
          </p:nvPr>
        </p:nvSpPr>
        <p:spPr>
          <a:xfrm>
            <a:off x="677334" y="540327"/>
            <a:ext cx="8596668" cy="5501035"/>
          </a:xfrm>
        </p:spPr>
        <p:txBody>
          <a:bodyPr/>
          <a:lstStyle/>
          <a:p>
            <a:r>
              <a:rPr lang="en-US" dirty="0"/>
              <a:t>Fully connected layer takes the output of the previous layers, “flattens” them and turns them into a single vector that can be an input for the next stage</a:t>
            </a:r>
            <a:endParaRPr lang="en-EG" dirty="0"/>
          </a:p>
          <a:p>
            <a:r>
              <a:rPr lang="en-EG" dirty="0"/>
              <a:t>Output=(Flattened Input * Weights (2d array) ) + Bias</a:t>
            </a:r>
          </a:p>
        </p:txBody>
      </p:sp>
      <p:sp>
        <p:nvSpPr>
          <p:cNvPr id="4" name="Slide Number Placeholder 3">
            <a:extLst>
              <a:ext uri="{FF2B5EF4-FFF2-40B4-BE49-F238E27FC236}">
                <a16:creationId xmlns:a16="http://schemas.microsoft.com/office/drawing/2014/main" id="{2C1E8E90-88A4-FB4A-A2C0-1DCC8964D86C}"/>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10" name="Picture 9" descr="A close up of a logo&#10;&#10;Description automatically generated">
            <a:extLst>
              <a:ext uri="{FF2B5EF4-FFF2-40B4-BE49-F238E27FC236}">
                <a16:creationId xmlns:a16="http://schemas.microsoft.com/office/drawing/2014/main" id="{91E4679B-8B62-CB4C-8F32-5510AEE64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564" y="2358158"/>
            <a:ext cx="4786207" cy="3110400"/>
          </a:xfrm>
          <a:prstGeom prst="rect">
            <a:avLst/>
          </a:prstGeom>
        </p:spPr>
      </p:pic>
    </p:spTree>
    <p:extLst>
      <p:ext uri="{BB962C8B-B14F-4D97-AF65-F5344CB8AC3E}">
        <p14:creationId xmlns:p14="http://schemas.microsoft.com/office/powerpoint/2010/main" val="32317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Parameters that affect the Output volume size in a CNN.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7333" y="2160589"/>
                <a:ext cx="8779087" cy="3880773"/>
              </a:xfrm>
            </p:spPr>
            <p:txBody>
              <a:bodyPr/>
              <a:lstStyle/>
              <a:p>
                <a:r>
                  <a:rPr lang="en-US" dirty="0"/>
                  <a:t>These parameters include : Number of filters used , stride and padding.</a:t>
                </a:r>
              </a:p>
              <a:p>
                <a:r>
                  <a:rPr lang="en-US" dirty="0"/>
                  <a:t>Number of filters affect the depth ,where the depth of the output equals to the number of filters used.</a:t>
                </a:r>
              </a:p>
              <a:p>
                <a:r>
                  <a:rPr lang="en-US" dirty="0"/>
                  <a:t>The stride is usually used to speed up our network, it affects the width and the height but does not affect the depth, as the stride increases , the size of the output decreases.</a:t>
                </a:r>
              </a:p>
              <a:p>
                <a:r>
                  <a:rPr lang="en-US" dirty="0"/>
                  <a:t>Padding is usually used if we want our output to have the same size as the input ( by default the size will get smaller as result of the convolution operation ).</a:t>
                </a:r>
              </a:p>
              <a:p>
                <a:r>
                  <a:rPr lang="en-US" dirty="0"/>
                  <a:t>There is a general formula that used to determine the size of the output volume which is as follows </a:t>
                </a:r>
                <a:r>
                  <a:rPr lang="en-US" b="1" dirty="0">
                    <a:effectLst>
                      <a:outerShdw blurRad="38100" dist="38100" dir="2700000" algn="tl">
                        <a:srgbClr val="000000">
                          <a:alpha val="43137"/>
                        </a:srgbClr>
                      </a:outerShdw>
                    </a:effectLst>
                  </a:rPr>
                  <a:t>output size =  </a:t>
                </a:r>
                <a14:m>
                  <m:oMath xmlns:m="http://schemas.openxmlformats.org/officeDocument/2006/math">
                    <m:f>
                      <m:fPr>
                        <m:ctrlPr>
                          <a:rPr lang="en-US" b="1" i="1">
                            <a:effectLst>
                              <a:outerShdw blurRad="38100" dist="38100" dir="2700000" algn="tl">
                                <a:srgbClr val="000000">
                                  <a:alpha val="43137"/>
                                </a:srgbClr>
                              </a:outerShdw>
                            </a:effectLst>
                            <a:latin typeface="Cambria Math" panose="02040503050406030204" pitchFamily="18" charset="0"/>
                          </a:rPr>
                        </m:ctrlPr>
                      </m:fPr>
                      <m:num>
                        <m:r>
                          <a:rPr lang="en-US" b="1" i="1">
                            <a:effectLst>
                              <a:outerShdw blurRad="38100" dist="38100" dir="2700000" algn="tl">
                                <a:srgbClr val="000000">
                                  <a:alpha val="43137"/>
                                </a:srgbClr>
                              </a:outerShdw>
                            </a:effectLst>
                            <a:latin typeface="Cambria Math" panose="02040503050406030204" pitchFamily="18" charset="0"/>
                          </a:rPr>
                          <m:t>𝑵</m:t>
                        </m:r>
                        <m:r>
                          <a:rPr lang="en-US" b="1" i="1">
                            <a:effectLst>
                              <a:outerShdw blurRad="38100" dist="38100" dir="2700000" algn="tl">
                                <a:srgbClr val="000000">
                                  <a:alpha val="43137"/>
                                </a:srgbClr>
                              </a:outerShdw>
                            </a:effectLst>
                            <a:latin typeface="Cambria Math" panose="02040503050406030204" pitchFamily="18" charset="0"/>
                          </a:rPr>
                          <m:t>+</m:t>
                        </m:r>
                        <m:r>
                          <a:rPr lang="en-US" b="1" i="1">
                            <a:effectLst>
                              <a:outerShdw blurRad="38100" dist="38100" dir="2700000" algn="tl">
                                <a:srgbClr val="000000">
                                  <a:alpha val="43137"/>
                                </a:srgbClr>
                              </a:outerShdw>
                            </a:effectLst>
                            <a:latin typeface="Cambria Math" panose="02040503050406030204" pitchFamily="18" charset="0"/>
                          </a:rPr>
                          <m:t>𝟐</m:t>
                        </m:r>
                        <m:r>
                          <a:rPr lang="en-US" b="1" i="1">
                            <a:effectLst>
                              <a:outerShdw blurRad="38100" dist="38100" dir="2700000" algn="tl">
                                <a:srgbClr val="000000">
                                  <a:alpha val="43137"/>
                                </a:srgbClr>
                              </a:outerShdw>
                            </a:effectLst>
                            <a:latin typeface="Cambria Math" panose="02040503050406030204" pitchFamily="18" charset="0"/>
                          </a:rPr>
                          <m:t>𝑷</m:t>
                        </m:r>
                        <m:r>
                          <a:rPr lang="en-US" b="1" i="1">
                            <a:effectLst>
                              <a:outerShdw blurRad="38100" dist="38100" dir="2700000" algn="tl">
                                <a:srgbClr val="000000">
                                  <a:alpha val="43137"/>
                                </a:srgbClr>
                              </a:outerShdw>
                            </a:effectLst>
                            <a:latin typeface="Cambria Math" panose="02040503050406030204" pitchFamily="18" charset="0"/>
                          </a:rPr>
                          <m:t>−</m:t>
                        </m:r>
                        <m:r>
                          <a:rPr lang="en-US" b="1" i="1">
                            <a:effectLst>
                              <a:outerShdw blurRad="38100" dist="38100" dir="2700000" algn="tl">
                                <a:srgbClr val="000000">
                                  <a:alpha val="43137"/>
                                </a:srgbClr>
                              </a:outerShdw>
                            </a:effectLst>
                            <a:latin typeface="Cambria Math" panose="02040503050406030204" pitchFamily="18" charset="0"/>
                          </a:rPr>
                          <m:t>𝑭</m:t>
                        </m:r>
                      </m:num>
                      <m:den>
                        <m:r>
                          <a:rPr lang="en-US" b="1" i="1">
                            <a:effectLst>
                              <a:outerShdw blurRad="38100" dist="38100" dir="2700000" algn="tl">
                                <a:srgbClr val="000000">
                                  <a:alpha val="43137"/>
                                </a:srgbClr>
                              </a:outerShdw>
                            </a:effectLst>
                            <a:latin typeface="Cambria Math" panose="02040503050406030204" pitchFamily="18" charset="0"/>
                          </a:rPr>
                          <m:t>𝑺</m:t>
                        </m:r>
                      </m:den>
                    </m:f>
                  </m:oMath>
                </a14:m>
                <a:r>
                  <a:rPr lang="en-US" b="1" dirty="0">
                    <a:effectLst>
                      <a:outerShdw blurRad="38100" dist="38100" dir="2700000" algn="tl">
                        <a:srgbClr val="000000">
                          <a:alpha val="43137"/>
                        </a:srgbClr>
                      </a:outerShdw>
                    </a:effectLst>
                  </a:rPr>
                  <a:t> + 1</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7333" y="2160589"/>
                <a:ext cx="8779087" cy="3880773"/>
              </a:xfrm>
              <a:blipFill>
                <a:blip r:embed="rId2"/>
                <a:stretch>
                  <a:fillRect l="-139" t="-942" r="-12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CA8298-653F-47DC-AE8F-F8C6F26182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6340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Effect of the number of filters.</a:t>
            </a:r>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fontScale="92500"/>
          </a:bodyPr>
          <a:lstStyle/>
          <a:p>
            <a:r>
              <a:rPr lang="en-US" sz="1600" dirty="0">
                <a:solidFill>
                  <a:schemeClr val="bg1">
                    <a:lumMod val="50000"/>
                  </a:schemeClr>
                </a:solidFill>
              </a:rPr>
              <a:t>We notice that the output size is 4x4x2 , the depth equals 2 because 2 filters are used, generally speaking the filters are used to detect some features like vertical or horizontal edges.</a:t>
            </a:r>
          </a:p>
        </p:txBody>
      </p:sp>
      <p:pic>
        <p:nvPicPr>
          <p:cNvPr id="5" name="Picture 4"/>
          <p:cNvPicPr/>
          <p:nvPr/>
        </p:nvPicPr>
        <p:blipFill>
          <a:blip r:embed="rId2"/>
          <a:stretch>
            <a:fillRect/>
          </a:stretch>
        </p:blipFill>
        <p:spPr>
          <a:xfrm>
            <a:off x="579549" y="609600"/>
            <a:ext cx="8822027" cy="3975279"/>
          </a:xfrm>
          <a:prstGeom prst="rect">
            <a:avLst/>
          </a:prstGeom>
        </p:spPr>
      </p:pic>
      <p:sp>
        <p:nvSpPr>
          <p:cNvPr id="6" name="Slide Number Placeholder 5">
            <a:extLst>
              <a:ext uri="{FF2B5EF4-FFF2-40B4-BE49-F238E27FC236}">
                <a16:creationId xmlns:a16="http://schemas.microsoft.com/office/drawing/2014/main" id="{34D6AEF0-DC10-4BCA-8BB5-3F2D47BC6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00955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Effect of the stride.</a:t>
            </a:r>
          </a:p>
        </p:txBody>
      </p:sp>
      <p:sp>
        <p:nvSpPr>
          <p:cNvPr id="4" name="Text Placeholder 3"/>
          <p:cNvSpPr>
            <a:spLocks noGrp="1"/>
          </p:cNvSpPr>
          <p:nvPr>
            <p:ph type="body" sz="half" idx="2"/>
          </p:nvPr>
        </p:nvSpPr>
        <p:spPr/>
        <p:txBody>
          <a:bodyPr>
            <a:normAutofit/>
          </a:bodyPr>
          <a:lstStyle/>
          <a:p>
            <a:r>
              <a:rPr lang="en-US" sz="1600" dirty="0">
                <a:solidFill>
                  <a:schemeClr val="bg1">
                    <a:lumMod val="50000"/>
                  </a:schemeClr>
                </a:solidFill>
                <a:effectLst>
                  <a:outerShdw blurRad="38100" dist="38100" dir="2700000" algn="tl">
                    <a:srgbClr val="000000">
                      <a:alpha val="43137"/>
                    </a:srgbClr>
                  </a:outerShdw>
                </a:effectLst>
              </a:rPr>
              <a:t>We notice that increasing the stride decreases the processing time and the size but at the same time it might affect the accuracy of the output ( Tradeoff ).</a:t>
            </a:r>
          </a:p>
        </p:txBody>
      </p:sp>
      <p:pic>
        <p:nvPicPr>
          <p:cNvPr id="18" name="Picture Placeholder 17"/>
          <p:cNvPicPr>
            <a:picLocks noGrp="1" noChangeAspect="1"/>
          </p:cNvPicPr>
          <p:nvPr>
            <p:ph type="pic" idx="1"/>
          </p:nvPr>
        </p:nvPicPr>
        <p:blipFill>
          <a:blip r:embed="rId2"/>
          <a:srcRect t="5645" b="5645"/>
          <a:stretch>
            <a:fillRect/>
          </a:stretch>
        </p:blipFill>
        <p:spPr>
          <a:xfrm>
            <a:off x="257577" y="554831"/>
            <a:ext cx="4559121" cy="3962400"/>
          </a:xfrm>
          <a:prstGeom prst="rect">
            <a:avLst/>
          </a:prstGeom>
        </p:spPr>
      </p:pic>
      <p:pic>
        <p:nvPicPr>
          <p:cNvPr id="17" name="Picture 16"/>
          <p:cNvPicPr>
            <a:picLocks noChangeAspect="1"/>
          </p:cNvPicPr>
          <p:nvPr/>
        </p:nvPicPr>
        <p:blipFill>
          <a:blip r:embed="rId3"/>
          <a:stretch>
            <a:fillRect/>
          </a:stretch>
        </p:blipFill>
        <p:spPr>
          <a:xfrm>
            <a:off x="4975667" y="399245"/>
            <a:ext cx="4298334" cy="3984136"/>
          </a:xfrm>
          <a:prstGeom prst="rect">
            <a:avLst/>
          </a:prstGeom>
        </p:spPr>
      </p:pic>
      <p:sp>
        <p:nvSpPr>
          <p:cNvPr id="3" name="Slide Number Placeholder 2">
            <a:extLst>
              <a:ext uri="{FF2B5EF4-FFF2-40B4-BE49-F238E27FC236}">
                <a16:creationId xmlns:a16="http://schemas.microsoft.com/office/drawing/2014/main" id="{2C7F6F6A-893E-4516-93E5-E9E95C2979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7322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06230" y="2331750"/>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How it works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2659132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9530E48-8A19-44DF-AAE5-AEF4D4B7FF1C}"/>
              </a:ext>
            </a:extLst>
          </p:cNvPr>
          <p:cNvPicPr>
            <a:picLocks noChangeAspect="1"/>
          </p:cNvPicPr>
          <p:nvPr/>
        </p:nvPicPr>
        <p:blipFill>
          <a:blip r:embed="rId2"/>
          <a:stretch>
            <a:fillRect/>
          </a:stretch>
        </p:blipFill>
        <p:spPr>
          <a:xfrm>
            <a:off x="0" y="-37182"/>
            <a:ext cx="12192000" cy="7126322"/>
          </a:xfrm>
          <a:prstGeom prst="rect">
            <a:avLst/>
          </a:prstGeom>
        </p:spPr>
      </p:pic>
      <p:sp>
        <p:nvSpPr>
          <p:cNvPr id="2" name="Slide Number Placeholder 1">
            <a:extLst>
              <a:ext uri="{FF2B5EF4-FFF2-40B4-BE49-F238E27FC236}">
                <a16:creationId xmlns:a16="http://schemas.microsoft.com/office/drawing/2014/main" id="{05F051B8-CA3F-4178-9106-4FBD9822CA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45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753830" y="2491770"/>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Comparative study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57848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D574-FB3B-4CF0-95D5-465F64EBD76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YOLO (You Only Look Once) </a:t>
            </a:r>
          </a:p>
        </p:txBody>
      </p:sp>
      <p:sp>
        <p:nvSpPr>
          <p:cNvPr id="3" name="Content Placeholder 2">
            <a:extLst>
              <a:ext uri="{FF2B5EF4-FFF2-40B4-BE49-F238E27FC236}">
                <a16:creationId xmlns:a16="http://schemas.microsoft.com/office/drawing/2014/main" id="{ED31399C-CE15-48CA-8EC5-63FEB1FC998C}"/>
              </a:ext>
            </a:extLst>
          </p:cNvPr>
          <p:cNvSpPr>
            <a:spLocks noGrp="1"/>
          </p:cNvSpPr>
          <p:nvPr>
            <p:ph idx="1"/>
          </p:nvPr>
        </p:nvSpPr>
        <p:spPr/>
        <p:txBody>
          <a:bodyPr/>
          <a:lstStyle/>
          <a:p>
            <a:r>
              <a:rPr lang="en-US" dirty="0"/>
              <a:t>The idea is to divide the image into multiple grids.</a:t>
            </a:r>
          </a:p>
          <a:p>
            <a:r>
              <a:rPr lang="en-US" dirty="0"/>
              <a:t>Anchor boxes </a:t>
            </a:r>
          </a:p>
          <a:p>
            <a:r>
              <a:rPr lang="en-US" dirty="0"/>
              <a:t>IOU to determine center of object with threshold</a:t>
            </a:r>
          </a:p>
          <a:p>
            <a:pPr marL="0" indent="0">
              <a:buNone/>
            </a:pPr>
            <a:endParaRPr lang="en-US" dirty="0"/>
          </a:p>
          <a:p>
            <a:endParaRPr lang="en-US" dirty="0"/>
          </a:p>
        </p:txBody>
      </p:sp>
      <p:pic>
        <p:nvPicPr>
          <p:cNvPr id="4" name="Picture 3">
            <a:extLst>
              <a:ext uri="{FF2B5EF4-FFF2-40B4-BE49-F238E27FC236}">
                <a16:creationId xmlns:a16="http://schemas.microsoft.com/office/drawing/2014/main" id="{9B1F9484-F399-4C4D-B938-36B15FDFE893}"/>
              </a:ext>
            </a:extLst>
          </p:cNvPr>
          <p:cNvPicPr>
            <a:picLocks noChangeAspect="1"/>
          </p:cNvPicPr>
          <p:nvPr/>
        </p:nvPicPr>
        <p:blipFill>
          <a:blip r:embed="rId2"/>
          <a:stretch>
            <a:fillRect/>
          </a:stretch>
        </p:blipFill>
        <p:spPr>
          <a:xfrm>
            <a:off x="5556481" y="3557905"/>
            <a:ext cx="1676400" cy="3228975"/>
          </a:xfrm>
          <a:prstGeom prst="rect">
            <a:avLst/>
          </a:prstGeom>
        </p:spPr>
      </p:pic>
      <p:pic>
        <p:nvPicPr>
          <p:cNvPr id="5" name="Picture 4">
            <a:extLst>
              <a:ext uri="{FF2B5EF4-FFF2-40B4-BE49-F238E27FC236}">
                <a16:creationId xmlns:a16="http://schemas.microsoft.com/office/drawing/2014/main" id="{01B26A48-8E81-4DF3-8CC4-8FDA33368101}"/>
              </a:ext>
            </a:extLst>
          </p:cNvPr>
          <p:cNvPicPr>
            <a:picLocks noChangeAspect="1"/>
          </p:cNvPicPr>
          <p:nvPr/>
        </p:nvPicPr>
        <p:blipFill>
          <a:blip r:embed="rId3"/>
          <a:stretch>
            <a:fillRect/>
          </a:stretch>
        </p:blipFill>
        <p:spPr>
          <a:xfrm>
            <a:off x="2601913" y="4100975"/>
            <a:ext cx="2589847" cy="2370511"/>
          </a:xfrm>
          <a:prstGeom prst="rect">
            <a:avLst/>
          </a:prstGeom>
        </p:spPr>
      </p:pic>
      <p:sp>
        <p:nvSpPr>
          <p:cNvPr id="6" name="Slide Number Placeholder 5">
            <a:extLst>
              <a:ext uri="{FF2B5EF4-FFF2-40B4-BE49-F238E27FC236}">
                <a16:creationId xmlns:a16="http://schemas.microsoft.com/office/drawing/2014/main" id="{3ECFECFF-0466-4837-A0E0-FDDB9A5732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9369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car parked on the side of a vehicle&#10;&#10;Description generated with high confidence">
            <a:extLst>
              <a:ext uri="{FF2B5EF4-FFF2-40B4-BE49-F238E27FC236}">
                <a16:creationId xmlns:a16="http://schemas.microsoft.com/office/drawing/2014/main" id="{0FA402E3-FC3A-4B9F-8E5E-CF882B8BF281}"/>
              </a:ext>
            </a:extLst>
          </p:cNvPr>
          <p:cNvPicPr>
            <a:picLocks noChangeAspect="1"/>
          </p:cNvPicPr>
          <p:nvPr/>
        </p:nvPicPr>
        <p:blipFill rotWithShape="1">
          <a:blip r:embed="rId2"/>
          <a:srcRect l="9091" t="9558" b="1509"/>
          <a:stretch/>
        </p:blipFill>
        <p:spPr>
          <a:xfrm>
            <a:off x="1" y="10"/>
            <a:ext cx="12191999" cy="6857990"/>
          </a:xfrm>
          <a:prstGeom prst="rect">
            <a:avLst/>
          </a:prstGeom>
        </p:spPr>
      </p:pic>
      <p:sp>
        <p:nvSpPr>
          <p:cNvPr id="9" name="Isosceles Triangle 8">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Parallelogram 10">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3" name="Straight Connector 12">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704198" y="1496991"/>
            <a:ext cx="4569803" cy="2369131"/>
          </a:xfrm>
        </p:spPr>
        <p:txBody>
          <a:bodyPr>
            <a:normAutofit/>
          </a:bodyPr>
          <a:lstStyle/>
          <a:p>
            <a:pPr algn="l"/>
            <a:r>
              <a:rPr lang="en-US" sz="4400" dirty="0">
                <a:ea typeface="+mj-lt"/>
                <a:cs typeface="+mj-lt"/>
              </a:rPr>
              <a:t>Introduction: Autonomous Car</a:t>
            </a:r>
            <a:endParaRPr lang="en-US" sz="4400" dirty="0"/>
          </a:p>
        </p:txBody>
      </p:sp>
      <p:sp>
        <p:nvSpPr>
          <p:cNvPr id="3" name="Subtitle 2"/>
          <p:cNvSpPr>
            <a:spLocks noGrp="1"/>
          </p:cNvSpPr>
          <p:nvPr>
            <p:ph type="subTitle" idx="1"/>
          </p:nvPr>
        </p:nvSpPr>
        <p:spPr>
          <a:xfrm>
            <a:off x="4700964" y="4050832"/>
            <a:ext cx="4573037" cy="1096899"/>
          </a:xfrm>
        </p:spPr>
        <p:txBody>
          <a:bodyPr>
            <a:normAutofit/>
          </a:bodyPr>
          <a:lstStyle/>
          <a:p>
            <a:pPr marL="285750" indent="-285750">
              <a:lnSpc>
                <a:spcPct val="90000"/>
              </a:lnSpc>
              <a:buFont typeface="Wingdings" charset="2"/>
              <a:buChar char="Ø"/>
            </a:pPr>
            <a:r>
              <a:rPr lang="en-US" sz="1100" dirty="0">
                <a:solidFill>
                  <a:schemeClr val="bg1"/>
                </a:solidFill>
              </a:rPr>
              <a:t>Self-Driving car </a:t>
            </a:r>
            <a:r>
              <a:rPr lang="en-US" sz="1100" dirty="0">
                <a:solidFill>
                  <a:schemeClr val="bg1"/>
                </a:solidFill>
                <a:ea typeface="+mn-lt"/>
                <a:cs typeface="+mn-lt"/>
              </a:rPr>
              <a:t>is a vehicle that is capable of sensing its environment and moving safely with little or no human input.</a:t>
            </a:r>
          </a:p>
          <a:p>
            <a:pPr marL="285750" indent="-285750">
              <a:lnSpc>
                <a:spcPct val="90000"/>
              </a:lnSpc>
              <a:buFont typeface="Wingdings" charset="2"/>
              <a:buChar char="Ø"/>
            </a:pPr>
            <a:r>
              <a:rPr lang="en-US" sz="1100" dirty="0">
                <a:solidFill>
                  <a:schemeClr val="bg1"/>
                </a:solidFill>
              </a:rPr>
              <a:t>Accidents rate could be decreased by 90% after autonomous vehicles are in the streets.</a:t>
            </a:r>
          </a:p>
          <a:p>
            <a:pPr marL="285750" indent="-285750">
              <a:lnSpc>
                <a:spcPct val="90000"/>
              </a:lnSpc>
              <a:buFont typeface="Wingdings" charset="2"/>
              <a:buChar char="Ø"/>
            </a:pPr>
            <a:endParaRPr lang="en-US" sz="1100" dirty="0">
              <a:solidFill>
                <a:schemeClr val="bg1"/>
              </a:solidFill>
            </a:endParaRPr>
          </a:p>
          <a:p>
            <a:pPr>
              <a:lnSpc>
                <a:spcPct val="90000"/>
              </a:lnSpc>
            </a:pPr>
            <a:endParaRPr lang="en-US" sz="1100" dirty="0">
              <a:solidFill>
                <a:schemeClr val="bg1"/>
              </a:solidFill>
              <a:ea typeface="+mn-lt"/>
              <a:cs typeface="+mn-lt"/>
            </a:endParaRPr>
          </a:p>
          <a:p>
            <a:pPr>
              <a:lnSpc>
                <a:spcPct val="90000"/>
              </a:lnSpc>
            </a:pPr>
            <a:endParaRPr lang="en-US" sz="1100" dirty="0">
              <a:solidFill>
                <a:schemeClr val="bg1"/>
              </a:solidFill>
            </a:endParaRPr>
          </a:p>
          <a:p>
            <a:pPr>
              <a:lnSpc>
                <a:spcPct val="90000"/>
              </a:lnSpc>
            </a:pPr>
            <a:endParaRPr lang="en-US" sz="1100" dirty="0">
              <a:solidFill>
                <a:schemeClr val="bg1"/>
              </a:solidFill>
              <a:ea typeface="+mn-lt"/>
              <a:cs typeface="+mn-lt"/>
            </a:endParaRPr>
          </a:p>
          <a:p>
            <a:pPr>
              <a:lnSpc>
                <a:spcPct val="90000"/>
              </a:lnSpc>
            </a:pPr>
            <a:endParaRPr lang="en-US" sz="1100" dirty="0">
              <a:solidFill>
                <a:schemeClr val="bg1"/>
              </a:solidFill>
            </a:endParaRPr>
          </a:p>
        </p:txBody>
      </p:sp>
      <p:sp>
        <p:nvSpPr>
          <p:cNvPr id="23"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89D4D0E3-62BA-44EE-9F15-4FB1CFE23C2C}"/>
              </a:ext>
            </a:extLst>
          </p:cNvPr>
          <p:cNvSpPr>
            <a:spLocks noGrp="1"/>
          </p:cNvSpPr>
          <p:nvPr>
            <p:ph type="sldNum" sz="quarter" idx="12"/>
          </p:nvPr>
        </p:nvSpPr>
        <p:spPr/>
        <p:txBody>
          <a:bodyPr/>
          <a:lstStyle/>
          <a:p>
            <a:pPr lvl="0">
              <a:defRPr/>
            </a:pPr>
            <a:fld id="{3A98EE3D-8CD1-4C3F-BD1C-C98C9596463C}" type="slidenum">
              <a:rPr lang="en-US">
                <a:solidFill>
                  <a:srgbClr val="90C226"/>
                </a:solidFill>
              </a:rPr>
              <a:pPr lvl="0">
                <a:defRPr/>
              </a:pPr>
              <a:t>4</a:t>
            </a:fld>
            <a:endParaRPr lang="en-US" dirty="0">
              <a:solidFill>
                <a:srgbClr val="90C226"/>
              </a:solidFill>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309CD-7E0A-4798-AECA-143C96A4B3A1}"/>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YOLO (You Only Look Once) </a:t>
            </a:r>
          </a:p>
        </p:txBody>
      </p:sp>
      <p:sp>
        <p:nvSpPr>
          <p:cNvPr id="3" name="Content Placeholder 2">
            <a:extLst>
              <a:ext uri="{FF2B5EF4-FFF2-40B4-BE49-F238E27FC236}">
                <a16:creationId xmlns:a16="http://schemas.microsoft.com/office/drawing/2014/main" id="{90F28E5B-797D-40D9-9C54-8C50219DD716}"/>
              </a:ext>
            </a:extLst>
          </p:cNvPr>
          <p:cNvSpPr>
            <a:spLocks noGrp="1"/>
          </p:cNvSpPr>
          <p:nvPr>
            <p:ph idx="1"/>
          </p:nvPr>
        </p:nvSpPr>
        <p:spPr/>
        <p:txBody>
          <a:bodyPr>
            <a:normAutofit/>
          </a:bodyPr>
          <a:lstStyle/>
          <a:p>
            <a:r>
              <a:rPr lang="en-US" dirty="0"/>
              <a:t>Sliding window  implementation </a:t>
            </a:r>
          </a:p>
          <a:p>
            <a:endParaRPr lang="en-US" dirty="0"/>
          </a:p>
          <a:p>
            <a:r>
              <a:rPr lang="en-US" dirty="0"/>
              <a:t>One look </a:t>
            </a:r>
          </a:p>
          <a:p>
            <a:endParaRPr lang="en-US" dirty="0"/>
          </a:p>
          <a:p>
            <a:r>
              <a:rPr lang="en-US" dirty="0"/>
              <a:t>Share computation </a:t>
            </a:r>
          </a:p>
          <a:p>
            <a:endParaRPr lang="en-US" dirty="0"/>
          </a:p>
          <a:p>
            <a:r>
              <a:rPr lang="en-US" dirty="0"/>
              <a:t>Shortcomings </a:t>
            </a:r>
          </a:p>
          <a:p>
            <a:pPr marL="0" indent="0">
              <a:buNone/>
            </a:pPr>
            <a:r>
              <a:rPr lang="en-US" dirty="0"/>
              <a:t>- Only look once much low accuracy  </a:t>
            </a:r>
            <a:br>
              <a:rPr lang="en-US" dirty="0"/>
            </a:br>
            <a:r>
              <a:rPr lang="en-US" dirty="0"/>
              <a:t>- Small objects can't be detected </a:t>
            </a:r>
            <a:br>
              <a:rPr lang="en-US" dirty="0"/>
            </a:br>
            <a:r>
              <a:rPr lang="en-US" dirty="0"/>
              <a:t>- Suffers at generalizing the objects (if dimension changes it can't classify it )</a:t>
            </a:r>
          </a:p>
        </p:txBody>
      </p:sp>
      <p:pic>
        <p:nvPicPr>
          <p:cNvPr id="6" name="Picture 5">
            <a:extLst>
              <a:ext uri="{FF2B5EF4-FFF2-40B4-BE49-F238E27FC236}">
                <a16:creationId xmlns:a16="http://schemas.microsoft.com/office/drawing/2014/main" id="{151ED41D-0A0D-44E8-8425-7B129D61A746}"/>
              </a:ext>
            </a:extLst>
          </p:cNvPr>
          <p:cNvPicPr>
            <a:picLocks noChangeAspect="1"/>
          </p:cNvPicPr>
          <p:nvPr/>
        </p:nvPicPr>
        <p:blipFill>
          <a:blip r:embed="rId2"/>
          <a:stretch>
            <a:fillRect/>
          </a:stretch>
        </p:blipFill>
        <p:spPr>
          <a:xfrm>
            <a:off x="4719334" y="2305050"/>
            <a:ext cx="2266950" cy="2247900"/>
          </a:xfrm>
          <a:prstGeom prst="rect">
            <a:avLst/>
          </a:prstGeom>
        </p:spPr>
      </p:pic>
      <p:pic>
        <p:nvPicPr>
          <p:cNvPr id="7" name="Picture 6">
            <a:extLst>
              <a:ext uri="{FF2B5EF4-FFF2-40B4-BE49-F238E27FC236}">
                <a16:creationId xmlns:a16="http://schemas.microsoft.com/office/drawing/2014/main" id="{58E0ACFD-0523-4A33-8FAF-64834D390A5D}"/>
              </a:ext>
            </a:extLst>
          </p:cNvPr>
          <p:cNvPicPr>
            <a:picLocks noChangeAspect="1"/>
          </p:cNvPicPr>
          <p:nvPr/>
        </p:nvPicPr>
        <p:blipFill>
          <a:blip r:embed="rId3"/>
          <a:stretch>
            <a:fillRect/>
          </a:stretch>
        </p:blipFill>
        <p:spPr>
          <a:xfrm>
            <a:off x="6986284" y="2343150"/>
            <a:ext cx="2209800" cy="2209800"/>
          </a:xfrm>
          <a:prstGeom prst="rect">
            <a:avLst/>
          </a:prstGeom>
        </p:spPr>
      </p:pic>
      <p:pic>
        <p:nvPicPr>
          <p:cNvPr id="8" name="Picture 7">
            <a:extLst>
              <a:ext uri="{FF2B5EF4-FFF2-40B4-BE49-F238E27FC236}">
                <a16:creationId xmlns:a16="http://schemas.microsoft.com/office/drawing/2014/main" id="{DAFA1726-21F6-4030-A603-869FA91F5751}"/>
              </a:ext>
            </a:extLst>
          </p:cNvPr>
          <p:cNvPicPr>
            <a:picLocks noChangeAspect="1"/>
          </p:cNvPicPr>
          <p:nvPr/>
        </p:nvPicPr>
        <p:blipFill>
          <a:blip r:embed="rId4"/>
          <a:stretch>
            <a:fillRect/>
          </a:stretch>
        </p:blipFill>
        <p:spPr>
          <a:xfrm>
            <a:off x="9196084" y="2343150"/>
            <a:ext cx="2238375" cy="2200275"/>
          </a:xfrm>
          <a:prstGeom prst="rect">
            <a:avLst/>
          </a:prstGeom>
        </p:spPr>
      </p:pic>
      <p:sp>
        <p:nvSpPr>
          <p:cNvPr id="4" name="Slide Number Placeholder 3">
            <a:extLst>
              <a:ext uri="{FF2B5EF4-FFF2-40B4-BE49-F238E27FC236}">
                <a16:creationId xmlns:a16="http://schemas.microsoft.com/office/drawing/2014/main" id="{AA309079-2D33-4881-B8A9-23D6BC987E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346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D383-6E7E-49C9-9890-DF03FEC82B0F}"/>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SSD (Single Shot Detector)</a:t>
            </a:r>
            <a:br>
              <a:rPr lang="en-US" b="1" dirty="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80B40C2-35A9-4177-88FD-7F55743E15DC}"/>
              </a:ext>
            </a:extLst>
          </p:cNvPr>
          <p:cNvSpPr>
            <a:spLocks noGrp="1"/>
          </p:cNvSpPr>
          <p:nvPr>
            <p:ph idx="1"/>
          </p:nvPr>
        </p:nvSpPr>
        <p:spPr>
          <a:xfrm>
            <a:off x="677334" y="1619569"/>
            <a:ext cx="8596668" cy="3880773"/>
          </a:xfrm>
        </p:spPr>
        <p:txBody>
          <a:bodyPr/>
          <a:lstStyle/>
          <a:p>
            <a:r>
              <a:rPr lang="en-US" dirty="0"/>
              <a:t>One shot and share many things with yolo</a:t>
            </a:r>
          </a:p>
          <a:p>
            <a:r>
              <a:rPr lang="en-US" dirty="0"/>
              <a:t>Many anchor boxes with different feature maps </a:t>
            </a:r>
          </a:p>
          <a:p>
            <a:r>
              <a:rPr lang="en-US" dirty="0"/>
              <a:t>6 aspect ratios  allowed </a:t>
            </a:r>
          </a:p>
          <a:p>
            <a:r>
              <a:rPr lang="en-US" dirty="0"/>
              <a:t>Slower than yolo </a:t>
            </a:r>
          </a:p>
          <a:p>
            <a:pPr marL="0" indent="0">
              <a:buNone/>
            </a:pPr>
            <a:r>
              <a:rPr lang="en-US" dirty="0"/>
              <a:t>    - not suitable for real time application </a:t>
            </a:r>
            <a:br>
              <a:rPr lang="en-US" dirty="0"/>
            </a:br>
            <a:r>
              <a:rPr lang="en-US" dirty="0"/>
              <a:t>   </a:t>
            </a:r>
            <a:br>
              <a:rPr lang="en-US" dirty="0"/>
            </a:br>
            <a:r>
              <a:rPr lang="en-US" dirty="0"/>
              <a:t>    - 	</a:t>
            </a:r>
          </a:p>
          <a:p>
            <a:endParaRPr lang="en-US" dirty="0"/>
          </a:p>
        </p:txBody>
      </p:sp>
      <p:pic>
        <p:nvPicPr>
          <p:cNvPr id="4" name="Picture 3">
            <a:extLst>
              <a:ext uri="{FF2B5EF4-FFF2-40B4-BE49-F238E27FC236}">
                <a16:creationId xmlns:a16="http://schemas.microsoft.com/office/drawing/2014/main" id="{5D7C4B85-1406-4E39-997D-55794489E633}"/>
              </a:ext>
            </a:extLst>
          </p:cNvPr>
          <p:cNvPicPr>
            <a:picLocks noChangeAspect="1"/>
          </p:cNvPicPr>
          <p:nvPr/>
        </p:nvPicPr>
        <p:blipFill>
          <a:blip r:embed="rId2"/>
          <a:stretch>
            <a:fillRect/>
          </a:stretch>
        </p:blipFill>
        <p:spPr>
          <a:xfrm>
            <a:off x="677334" y="3559955"/>
            <a:ext cx="7755557" cy="2619865"/>
          </a:xfrm>
          <a:prstGeom prst="rect">
            <a:avLst/>
          </a:prstGeom>
        </p:spPr>
      </p:pic>
      <p:sp>
        <p:nvSpPr>
          <p:cNvPr id="5" name="Slide Number Placeholder 4">
            <a:extLst>
              <a:ext uri="{FF2B5EF4-FFF2-40B4-BE49-F238E27FC236}">
                <a16:creationId xmlns:a16="http://schemas.microsoft.com/office/drawing/2014/main" id="{A884E0FF-D37F-4199-A10A-0A58DCB67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3317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4B3C0-B82E-4771-8C6F-777BA3196F8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R-CNN.</a:t>
            </a:r>
          </a:p>
        </p:txBody>
      </p:sp>
      <p:sp>
        <p:nvSpPr>
          <p:cNvPr id="3" name="Content Placeholder 2">
            <a:extLst>
              <a:ext uri="{FF2B5EF4-FFF2-40B4-BE49-F238E27FC236}">
                <a16:creationId xmlns:a16="http://schemas.microsoft.com/office/drawing/2014/main" id="{A4C68EF3-04DB-4D62-AED6-C12F3AD7D100}"/>
              </a:ext>
            </a:extLst>
          </p:cNvPr>
          <p:cNvSpPr>
            <a:spLocks noGrp="1"/>
          </p:cNvSpPr>
          <p:nvPr>
            <p:ph idx="1"/>
          </p:nvPr>
        </p:nvSpPr>
        <p:spPr>
          <a:xfrm>
            <a:off x="677334" y="1614250"/>
            <a:ext cx="8596668" cy="4427112"/>
          </a:xfrm>
        </p:spPr>
        <p:txBody>
          <a:bodyPr vert="horz" lIns="91440" tIns="45720" rIns="91440" bIns="45720" rtlCol="0" anchor="t">
            <a:normAutofit/>
          </a:bodyPr>
          <a:lstStyle/>
          <a:p>
            <a:r>
              <a:rPr lang="en-US" dirty="0">
                <a:ea typeface="+mn-lt"/>
                <a:cs typeface="+mn-lt"/>
              </a:rPr>
              <a:t>RCNN uses selective search to extract these boxes from an image </a:t>
            </a:r>
          </a:p>
          <a:p>
            <a:r>
              <a:rPr lang="en-US" dirty="0">
                <a:ea typeface="+mn-lt"/>
                <a:cs typeface="+mn-lt"/>
              </a:rPr>
              <a:t>Selective Search is a region proposal algorithm based on computing hierarchical grouping of similar regions based on color, texture, size and shape compatibility</a:t>
            </a:r>
          </a:p>
          <a:p>
            <a:r>
              <a:rPr lang="en-US" dirty="0">
                <a:ea typeface="+mn-lt"/>
                <a:cs typeface="+mn-lt"/>
              </a:rPr>
              <a:t>After getting the regions, we train SVM to classify objects and background. For each class, we train one binary SVM</a:t>
            </a:r>
            <a:endParaRPr lang="en-US" dirty="0"/>
          </a:p>
          <a:p>
            <a:endParaRPr lang="en-US" dirty="0"/>
          </a:p>
        </p:txBody>
      </p:sp>
      <p:pic>
        <p:nvPicPr>
          <p:cNvPr id="4" name="Picture 4" descr="A picture containing text, graffiti&#10;&#10;Description generated with very high confidence">
            <a:extLst>
              <a:ext uri="{FF2B5EF4-FFF2-40B4-BE49-F238E27FC236}">
                <a16:creationId xmlns:a16="http://schemas.microsoft.com/office/drawing/2014/main" id="{0B2AC9D6-10A4-4C0F-83C0-32EFF6BE17ED}"/>
              </a:ext>
            </a:extLst>
          </p:cNvPr>
          <p:cNvPicPr>
            <a:picLocks noChangeAspect="1"/>
          </p:cNvPicPr>
          <p:nvPr/>
        </p:nvPicPr>
        <p:blipFill>
          <a:blip r:embed="rId2"/>
          <a:stretch>
            <a:fillRect/>
          </a:stretch>
        </p:blipFill>
        <p:spPr>
          <a:xfrm>
            <a:off x="799254" y="3826296"/>
            <a:ext cx="3289539" cy="2202610"/>
          </a:xfrm>
          <a:prstGeom prst="rect">
            <a:avLst/>
          </a:prstGeom>
        </p:spPr>
      </p:pic>
      <p:pic>
        <p:nvPicPr>
          <p:cNvPr id="6" name="Picture 6" descr="A picture containing table, indoor, sitting, plate&#10;&#10;Description generated with very high confidence">
            <a:extLst>
              <a:ext uri="{FF2B5EF4-FFF2-40B4-BE49-F238E27FC236}">
                <a16:creationId xmlns:a16="http://schemas.microsoft.com/office/drawing/2014/main" id="{7B4308DB-3B2F-4A11-A589-A1F74F9354F9}"/>
              </a:ext>
            </a:extLst>
          </p:cNvPr>
          <p:cNvPicPr>
            <a:picLocks noChangeAspect="1"/>
          </p:cNvPicPr>
          <p:nvPr/>
        </p:nvPicPr>
        <p:blipFill>
          <a:blip r:embed="rId3"/>
          <a:stretch>
            <a:fillRect/>
          </a:stretch>
        </p:blipFill>
        <p:spPr>
          <a:xfrm>
            <a:off x="5193077" y="3845219"/>
            <a:ext cx="3222326" cy="2196143"/>
          </a:xfrm>
          <a:prstGeom prst="rect">
            <a:avLst/>
          </a:prstGeom>
        </p:spPr>
      </p:pic>
      <p:sp>
        <p:nvSpPr>
          <p:cNvPr id="5" name="Slide Number Placeholder 4">
            <a:extLst>
              <a:ext uri="{FF2B5EF4-FFF2-40B4-BE49-F238E27FC236}">
                <a16:creationId xmlns:a16="http://schemas.microsoft.com/office/drawing/2014/main" id="{42BEC15E-4DE8-47DD-8622-E4ECE40E1A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5946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AFCB-9C3F-445B-BDB3-8D01ECA6E64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Problems with RCNN.</a:t>
            </a:r>
          </a:p>
          <a:p>
            <a:endParaRPr lang="en-US" dirty="0"/>
          </a:p>
        </p:txBody>
      </p:sp>
      <p:sp>
        <p:nvSpPr>
          <p:cNvPr id="5" name="Content Placeholder 4">
            <a:extLst>
              <a:ext uri="{FF2B5EF4-FFF2-40B4-BE49-F238E27FC236}">
                <a16:creationId xmlns:a16="http://schemas.microsoft.com/office/drawing/2014/main" id="{BAD6C03F-90E3-48C4-820C-8077211BB6E2}"/>
              </a:ext>
            </a:extLst>
          </p:cNvPr>
          <p:cNvSpPr>
            <a:spLocks noGrp="1"/>
          </p:cNvSpPr>
          <p:nvPr>
            <p:ph idx="1"/>
          </p:nvPr>
        </p:nvSpPr>
        <p:spPr>
          <a:xfrm>
            <a:off x="677334" y="1930401"/>
            <a:ext cx="8596668" cy="2817000"/>
          </a:xfrm>
        </p:spPr>
        <p:txBody>
          <a:bodyPr vert="horz" lIns="91440" tIns="45720" rIns="91440" bIns="45720" rtlCol="0" anchor="t">
            <a:normAutofit/>
          </a:bodyPr>
          <a:lstStyle/>
          <a:p>
            <a:r>
              <a:rPr lang="en-US" dirty="0">
                <a:ea typeface="+mn-lt"/>
                <a:cs typeface="+mn-lt"/>
              </a:rPr>
              <a:t>Extracting 2,000 regions for each image based on selective search.</a:t>
            </a:r>
            <a:endParaRPr lang="en-US" dirty="0"/>
          </a:p>
          <a:p>
            <a:r>
              <a:rPr lang="en-US" dirty="0">
                <a:ea typeface="+mn-lt"/>
                <a:cs typeface="+mn-lt"/>
              </a:rPr>
              <a:t>Extracting features using CNN for every image region. Suppose we have N images, then the number of CNN features will be N*2,000</a:t>
            </a:r>
            <a:endParaRPr lang="en-US" dirty="0"/>
          </a:p>
          <a:p>
            <a:r>
              <a:rPr lang="en-US" dirty="0">
                <a:ea typeface="+mn-lt"/>
                <a:cs typeface="+mn-lt"/>
              </a:rPr>
              <a:t>It takes around 40-50 seconds to make predictions for each new image, which essentially makes the model too slow.</a:t>
            </a:r>
            <a:endParaRPr lang="en-US" dirty="0"/>
          </a:p>
        </p:txBody>
      </p:sp>
      <p:sp>
        <p:nvSpPr>
          <p:cNvPr id="3" name="Slide Number Placeholder 2">
            <a:extLst>
              <a:ext uri="{FF2B5EF4-FFF2-40B4-BE49-F238E27FC236}">
                <a16:creationId xmlns:a16="http://schemas.microsoft.com/office/drawing/2014/main" id="{A7898E36-A78C-4F37-8AA0-B2AF651AFE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1911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3D95-B34E-4A8A-B1B3-931CDCF6037B}"/>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Fast RCNN.</a:t>
            </a:r>
          </a:p>
        </p:txBody>
      </p:sp>
      <p:sp>
        <p:nvSpPr>
          <p:cNvPr id="7" name="Content Placeholder 6">
            <a:extLst>
              <a:ext uri="{FF2B5EF4-FFF2-40B4-BE49-F238E27FC236}">
                <a16:creationId xmlns:a16="http://schemas.microsoft.com/office/drawing/2014/main" id="{2F2D94C1-3CA7-4BAD-8CA7-03C1B923D92E}"/>
              </a:ext>
            </a:extLst>
          </p:cNvPr>
          <p:cNvSpPr>
            <a:spLocks noGrp="1"/>
          </p:cNvSpPr>
          <p:nvPr>
            <p:ph idx="1"/>
          </p:nvPr>
        </p:nvSpPr>
        <p:spPr>
          <a:xfrm>
            <a:off x="677334" y="1354197"/>
            <a:ext cx="8596668" cy="4687165"/>
          </a:xfrm>
        </p:spPr>
        <p:txBody>
          <a:bodyPr vert="horz" lIns="91440" tIns="45720" rIns="91440" bIns="45720" rtlCol="0" anchor="t">
            <a:normAutofit/>
          </a:bodyPr>
          <a:lstStyle/>
          <a:p>
            <a:r>
              <a:rPr lang="en-US" dirty="0">
                <a:ea typeface="+mn-lt"/>
                <a:cs typeface="+mn-lt"/>
              </a:rPr>
              <a:t>In Fast RCNN, we feed the input image to the CNN, which in turn generates the convolutional feature maps. Using these maps, the regions of proposals are extracted.</a:t>
            </a:r>
          </a:p>
          <a:p>
            <a:r>
              <a:rPr lang="en-US" dirty="0">
                <a:ea typeface="+mn-lt"/>
                <a:cs typeface="+mn-lt"/>
              </a:rPr>
              <a:t>The feature map is the output of one filter applied to the previous layer. A given filter is drawn across the entire previous layer, moved one pixel at a time.</a:t>
            </a:r>
          </a:p>
          <a:p>
            <a:r>
              <a:rPr lang="en-US" dirty="0">
                <a:ea typeface="+mn-lt"/>
                <a:cs typeface="+mn-lt"/>
              </a:rPr>
              <a:t>A softmax layer is used on top of the fully connected network to output classes. Along with the softmax layer.</a:t>
            </a:r>
          </a:p>
          <a:p>
            <a:r>
              <a:rPr lang="en-US" dirty="0"/>
              <a:t>But still not the best.</a:t>
            </a:r>
          </a:p>
        </p:txBody>
      </p:sp>
      <p:pic>
        <p:nvPicPr>
          <p:cNvPr id="3" name="Picture 3" descr="A picture containing water, group&#10;&#10;Description generated with very high confidence">
            <a:extLst>
              <a:ext uri="{FF2B5EF4-FFF2-40B4-BE49-F238E27FC236}">
                <a16:creationId xmlns:a16="http://schemas.microsoft.com/office/drawing/2014/main" id="{1C8FBA85-32AC-4D38-8F37-B51347060FB5}"/>
              </a:ext>
            </a:extLst>
          </p:cNvPr>
          <p:cNvPicPr>
            <a:picLocks noChangeAspect="1"/>
          </p:cNvPicPr>
          <p:nvPr/>
        </p:nvPicPr>
        <p:blipFill>
          <a:blip r:embed="rId2"/>
          <a:stretch>
            <a:fillRect/>
          </a:stretch>
        </p:blipFill>
        <p:spPr>
          <a:xfrm>
            <a:off x="4141787" y="4247733"/>
            <a:ext cx="1662531" cy="1624431"/>
          </a:xfrm>
          <a:prstGeom prst="rect">
            <a:avLst/>
          </a:prstGeom>
        </p:spPr>
      </p:pic>
      <p:sp>
        <p:nvSpPr>
          <p:cNvPr id="4" name="Slide Number Placeholder 3">
            <a:extLst>
              <a:ext uri="{FF2B5EF4-FFF2-40B4-BE49-F238E27FC236}">
                <a16:creationId xmlns:a16="http://schemas.microsoft.com/office/drawing/2014/main" id="{185F2F99-FD50-4408-8C1C-F82E54ABA1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5132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58A505E-152F-4A53-8C50-5E6C8EE246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056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EE3C9E4-946E-456F-92D6-A5C81E4F22E3}"/>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9973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EC916B-BD28-45A0-8E81-BF94D3C85F0E}"/>
              </a:ext>
            </a:extLst>
          </p:cNvPr>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5" name="Picture 6">
            <a:extLst>
              <a:ext uri="{FF2B5EF4-FFF2-40B4-BE49-F238E27FC236}">
                <a16:creationId xmlns:a16="http://schemas.microsoft.com/office/drawing/2014/main" id="{6E4C422A-97A4-4EE4-A5CC-4826DBBF1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440"/>
            <a:ext cx="12192000" cy="721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06CA2C-C2F3-4E50-95CC-6019D2DF96D0}"/>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5" name="Picture 4">
            <a:extLst>
              <a:ext uri="{FF2B5EF4-FFF2-40B4-BE49-F238E27FC236}">
                <a16:creationId xmlns:a16="http://schemas.microsoft.com/office/drawing/2014/main" id="{711D22D2-974B-44B3-9FF4-BB708AC4F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1155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7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6038-4D78-4859-ACA8-828AA97F70E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 R-CNN</a:t>
            </a:r>
          </a:p>
        </p:txBody>
      </p:sp>
      <p:sp>
        <p:nvSpPr>
          <p:cNvPr id="15" name="Content Placeholder 14">
            <a:extLst>
              <a:ext uri="{FF2B5EF4-FFF2-40B4-BE49-F238E27FC236}">
                <a16:creationId xmlns:a16="http://schemas.microsoft.com/office/drawing/2014/main" id="{B1AB04F8-36E0-479F-989B-D41E6EB0EE6F}"/>
              </a:ext>
            </a:extLst>
          </p:cNvPr>
          <p:cNvSpPr>
            <a:spLocks noGrp="1"/>
          </p:cNvSpPr>
          <p:nvPr>
            <p:ph idx="1"/>
          </p:nvPr>
        </p:nvSpPr>
        <p:spPr>
          <a:xfrm>
            <a:off x="677334" y="1790164"/>
            <a:ext cx="8596668" cy="3883694"/>
          </a:xfrm>
        </p:spPr>
        <p:txBody>
          <a:bodyPr vert="horz" lIns="91440" tIns="45720" rIns="91440" bIns="45720" rtlCol="0" anchor="t">
            <a:normAutofit/>
          </a:bodyPr>
          <a:lstStyle/>
          <a:p>
            <a:r>
              <a:rPr lang="en-US" dirty="0">
                <a:ea typeface="+mn-lt"/>
                <a:cs typeface="+mn-lt"/>
              </a:rPr>
              <a:t>To begin with, Faster RCNN takes the feature maps from CNN and passes them on to the Region Proposal Network. RPN uses a sliding window over these feature maps, and at each window, it generates </a:t>
            </a:r>
            <a:r>
              <a:rPr lang="en-US" i="1" dirty="0">
                <a:ea typeface="+mn-lt"/>
                <a:cs typeface="+mn-lt"/>
              </a:rPr>
              <a:t>k</a:t>
            </a:r>
            <a:r>
              <a:rPr lang="en-US" dirty="0">
                <a:ea typeface="+mn-lt"/>
                <a:cs typeface="+mn-lt"/>
              </a:rPr>
              <a:t> Anchor boxes of different shapes and sizes:</a:t>
            </a:r>
            <a:endParaRPr lang="en-US" dirty="0"/>
          </a:p>
          <a:p>
            <a:r>
              <a:rPr lang="en-US" dirty="0">
                <a:ea typeface="+mn-lt"/>
                <a:cs typeface="+mn-lt"/>
              </a:rPr>
              <a:t>Anchor boxes are fixed sized boundary boxes that are placed throughout the image and have different shapes and sizes. For each anchor, RPN predicts two things.</a:t>
            </a:r>
            <a:endParaRPr lang="en-US" dirty="0"/>
          </a:p>
          <a:p>
            <a:r>
              <a:rPr lang="en-US" dirty="0">
                <a:ea typeface="+mn-lt"/>
                <a:cs typeface="+mn-lt"/>
              </a:rPr>
              <a:t>The first is the probability that an anchor is an object (it does not consider which class the object belongs to)</a:t>
            </a:r>
            <a:endParaRPr lang="en-US" dirty="0"/>
          </a:p>
          <a:p>
            <a:r>
              <a:rPr lang="en-US" dirty="0">
                <a:ea typeface="+mn-lt"/>
                <a:cs typeface="+mn-lt"/>
              </a:rPr>
              <a:t>Second is the bounding box regressor for adjusting the anchors to better fit the object.</a:t>
            </a:r>
            <a:endParaRPr lang="en-US"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BFD8E1E6-5778-4178-BE5A-EDFC533474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96501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6807284-1E7F-4EFF-9FA6-D1584D9C5C75}"/>
              </a:ext>
            </a:extLst>
          </p:cNvPr>
          <p:cNvPicPr>
            <a:picLocks noGrp="1" noChangeAspect="1"/>
          </p:cNvPicPr>
          <p:nvPr>
            <p:ph idx="1"/>
          </p:nvPr>
        </p:nvPicPr>
        <p:blipFill>
          <a:blip r:embed="rId2"/>
          <a:stretch>
            <a:fillRect/>
          </a:stretch>
        </p:blipFill>
        <p:spPr>
          <a:xfrm>
            <a:off x="5133024" y="1420538"/>
            <a:ext cx="4257125" cy="3800563"/>
          </a:xfrm>
        </p:spPr>
      </p:pic>
      <p:pic>
        <p:nvPicPr>
          <p:cNvPr id="8" name="Picture 8" descr="A close up of a map&#10;&#10;Description generated with high confidence">
            <a:extLst>
              <a:ext uri="{FF2B5EF4-FFF2-40B4-BE49-F238E27FC236}">
                <a16:creationId xmlns:a16="http://schemas.microsoft.com/office/drawing/2014/main" id="{17CCB02F-C216-44C6-8B89-8DD8676A7114}"/>
              </a:ext>
            </a:extLst>
          </p:cNvPr>
          <p:cNvPicPr>
            <a:picLocks noChangeAspect="1"/>
          </p:cNvPicPr>
          <p:nvPr/>
        </p:nvPicPr>
        <p:blipFill>
          <a:blip r:embed="rId3"/>
          <a:stretch>
            <a:fillRect/>
          </a:stretch>
        </p:blipFill>
        <p:spPr>
          <a:xfrm>
            <a:off x="619352" y="1461233"/>
            <a:ext cx="4417595" cy="3759868"/>
          </a:xfrm>
          <a:prstGeom prst="rect">
            <a:avLst/>
          </a:prstGeom>
        </p:spPr>
      </p:pic>
      <p:sp>
        <p:nvSpPr>
          <p:cNvPr id="2" name="Slide Number Placeholder 1">
            <a:extLst>
              <a:ext uri="{FF2B5EF4-FFF2-40B4-BE49-F238E27FC236}">
                <a16:creationId xmlns:a16="http://schemas.microsoft.com/office/drawing/2014/main" id="{4766FD8A-216A-4BC9-AD78-BA7091A96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696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high confidence">
            <a:extLst>
              <a:ext uri="{FF2B5EF4-FFF2-40B4-BE49-F238E27FC236}">
                <a16:creationId xmlns:a16="http://schemas.microsoft.com/office/drawing/2014/main" id="{34FF6C2B-6F36-44A8-8348-37A8C20ADF08}"/>
              </a:ext>
            </a:extLst>
          </p:cNvPr>
          <p:cNvPicPr>
            <a:picLocks noGrp="1" noChangeAspect="1"/>
          </p:cNvPicPr>
          <p:nvPr>
            <p:ph idx="1"/>
          </p:nvPr>
        </p:nvPicPr>
        <p:blipFill>
          <a:blip r:embed="rId2"/>
          <a:stretch>
            <a:fillRect/>
          </a:stretch>
        </p:blipFill>
        <p:spPr>
          <a:xfrm>
            <a:off x="2004482" y="1209369"/>
            <a:ext cx="6353925" cy="4231714"/>
          </a:xfrm>
        </p:spPr>
      </p:pic>
      <p:sp>
        <p:nvSpPr>
          <p:cNvPr id="2" name="Slide Number Placeholder 1">
            <a:extLst>
              <a:ext uri="{FF2B5EF4-FFF2-40B4-BE49-F238E27FC236}">
                <a16:creationId xmlns:a16="http://schemas.microsoft.com/office/drawing/2014/main" id="{F35035E9-6170-45F1-8CB4-36F1D8D7D4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9276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E44B-92C2-480C-890F-FE2CEE943DA0}"/>
              </a:ext>
            </a:extLst>
          </p:cNvPr>
          <p:cNvSpPr>
            <a:spLocks noGrp="1"/>
          </p:cNvSpPr>
          <p:nvPr>
            <p:ph type="title"/>
          </p:nvPr>
        </p:nvSpPr>
        <p:spPr>
          <a:xfrm>
            <a:off x="591070" y="623977"/>
            <a:ext cx="8596668" cy="1320800"/>
          </a:xfrm>
        </p:spPr>
        <p:txBody>
          <a:bodyPr>
            <a:normAutofit/>
          </a:bodyPr>
          <a:lstStyle/>
          <a:p>
            <a:r>
              <a:rPr lang="en-US" b="1" dirty="0">
                <a:effectLst>
                  <a:outerShdw blurRad="38100" dist="38100" dir="2700000" algn="tl">
                    <a:srgbClr val="000000">
                      <a:alpha val="43137"/>
                    </a:srgbClr>
                  </a:outerShdw>
                </a:effectLst>
              </a:rPr>
              <a:t>COMPARISON</a:t>
            </a:r>
          </a:p>
        </p:txBody>
      </p:sp>
      <p:sp>
        <p:nvSpPr>
          <p:cNvPr id="3" name="Content Placeholder 2">
            <a:extLst>
              <a:ext uri="{FF2B5EF4-FFF2-40B4-BE49-F238E27FC236}">
                <a16:creationId xmlns:a16="http://schemas.microsoft.com/office/drawing/2014/main" id="{E2D7477D-EC07-40CA-92E6-7C728550B307}"/>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endParaRPr lang="en-US" dirty="0">
              <a:ea typeface="+mn-lt"/>
              <a:cs typeface="+mn-lt"/>
            </a:endParaRPr>
          </a:p>
          <a:p>
            <a:endParaRPr lang="en-US" dirty="0">
              <a:ea typeface="+mn-lt"/>
              <a:cs typeface="+mn-lt"/>
            </a:endParaRPr>
          </a:p>
        </p:txBody>
      </p:sp>
      <p:pic>
        <p:nvPicPr>
          <p:cNvPr id="4" name="Picture 4" descr="A screenshot of a cell phone&#10;&#10;Description generated with very high confidence">
            <a:extLst>
              <a:ext uri="{FF2B5EF4-FFF2-40B4-BE49-F238E27FC236}">
                <a16:creationId xmlns:a16="http://schemas.microsoft.com/office/drawing/2014/main" id="{B9D6B5F9-8917-4B84-A53C-CD8F5B5826B3}"/>
              </a:ext>
            </a:extLst>
          </p:cNvPr>
          <p:cNvPicPr>
            <a:picLocks noChangeAspect="1"/>
          </p:cNvPicPr>
          <p:nvPr/>
        </p:nvPicPr>
        <p:blipFill>
          <a:blip r:embed="rId2"/>
          <a:stretch>
            <a:fillRect/>
          </a:stretch>
        </p:blipFill>
        <p:spPr>
          <a:xfrm>
            <a:off x="4882802" y="2270408"/>
            <a:ext cx="4307557" cy="2956346"/>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FD8D6F42-BE21-4F86-BDC8-87E2D7511AA2}"/>
              </a:ext>
            </a:extLst>
          </p:cNvPr>
          <p:cNvPicPr>
            <a:picLocks noChangeAspect="1"/>
          </p:cNvPicPr>
          <p:nvPr/>
        </p:nvPicPr>
        <p:blipFill>
          <a:blip r:embed="rId3"/>
          <a:stretch>
            <a:fillRect/>
          </a:stretch>
        </p:blipFill>
        <p:spPr>
          <a:xfrm>
            <a:off x="593558" y="2226630"/>
            <a:ext cx="4320674" cy="3006318"/>
          </a:xfrm>
          <a:prstGeom prst="rect">
            <a:avLst/>
          </a:prstGeom>
        </p:spPr>
      </p:pic>
      <p:sp>
        <p:nvSpPr>
          <p:cNvPr id="6" name="Slide Number Placeholder 5">
            <a:extLst>
              <a:ext uri="{FF2B5EF4-FFF2-40B4-BE49-F238E27FC236}">
                <a16:creationId xmlns:a16="http://schemas.microsoft.com/office/drawing/2014/main" id="{C2DA6FBE-0E33-4F26-8430-5DC2A4A2AA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0907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b="0" i="0" u="none" strike="noStrike" kern="1200" cap="none" spc="0" normalizeH="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5195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Dataset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5770411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2B3E-EDF1-462B-9D44-9A492A834141}"/>
              </a:ext>
            </a:extLst>
          </p:cNvPr>
          <p:cNvSpPr>
            <a:spLocks noGrp="1"/>
          </p:cNvSpPr>
          <p:nvPr>
            <p:ph type="title"/>
          </p:nvPr>
        </p:nvSpPr>
        <p:spPr>
          <a:xfrm>
            <a:off x="6096000" y="609600"/>
            <a:ext cx="3178002" cy="1922060"/>
          </a:xfrm>
        </p:spPr>
        <p:txBody>
          <a:bodyPr anchor="b">
            <a:normAutofit/>
          </a:bodyPr>
          <a:lstStyle/>
          <a:p>
            <a:r>
              <a:rPr lang="en-US" sz="3200" b="1" dirty="0">
                <a:effectLst>
                  <a:outerShdw blurRad="38100" dist="38100" dir="2700000" algn="tl">
                    <a:srgbClr val="000000">
                      <a:alpha val="43137"/>
                    </a:srgbClr>
                  </a:outerShdw>
                </a:effectLst>
              </a:rPr>
              <a:t>Faster-RCNN</a:t>
            </a:r>
            <a:r>
              <a:rPr lang="en-US" sz="3200" dirty="0"/>
              <a:t> </a:t>
            </a:r>
            <a:r>
              <a:rPr lang="en-US" sz="3200" b="1" dirty="0">
                <a:effectLst>
                  <a:outerShdw blurRad="38100" dist="38100" dir="2700000" algn="tl">
                    <a:srgbClr val="000000">
                      <a:alpha val="43137"/>
                    </a:srgbClr>
                  </a:outerShdw>
                </a:effectLst>
              </a:rPr>
              <a:t>Simulation</a:t>
            </a:r>
            <a:endParaRPr lang="en-GB" sz="3200" dirty="0"/>
          </a:p>
        </p:txBody>
      </p:sp>
      <p:pic>
        <p:nvPicPr>
          <p:cNvPr id="9" name="Picture 8" descr="A double decker bus driving down a city street&#10;&#10;Description automatically generated">
            <a:extLst>
              <a:ext uri="{FF2B5EF4-FFF2-40B4-BE49-F238E27FC236}">
                <a16:creationId xmlns:a16="http://schemas.microsoft.com/office/drawing/2014/main" id="{BA5934D8-BBF1-462F-AC2F-45BDE59B9F7C}"/>
              </a:ext>
            </a:extLst>
          </p:cNvPr>
          <p:cNvPicPr>
            <a:picLocks noChangeAspect="1"/>
          </p:cNvPicPr>
          <p:nvPr/>
        </p:nvPicPr>
        <p:blipFill rotWithShape="1">
          <a:blip r:embed="rId2">
            <a:extLst>
              <a:ext uri="{28A0092B-C50C-407E-A947-70E740481C1C}">
                <a14:useLocalDpi xmlns:a14="http://schemas.microsoft.com/office/drawing/2010/main" val="0"/>
              </a:ext>
            </a:extLst>
          </a:blip>
          <a:srcRect t="3105" b="10476"/>
          <a:stretch/>
        </p:blipFill>
        <p:spPr>
          <a:xfrm>
            <a:off x="3078396" y="10"/>
            <a:ext cx="3030396" cy="2618824"/>
          </a:xfrm>
          <a:custGeom>
            <a:avLst/>
            <a:gdLst/>
            <a:ahLst/>
            <a:cxnLst/>
            <a:rect l="l" t="t" r="r" b="b"/>
            <a:pathLst>
              <a:path w="3030396" h="2618834">
                <a:moveTo>
                  <a:pt x="398252" y="0"/>
                </a:moveTo>
                <a:lnTo>
                  <a:pt x="1887012" y="0"/>
                </a:lnTo>
                <a:lnTo>
                  <a:pt x="1887012" y="1"/>
                </a:lnTo>
                <a:lnTo>
                  <a:pt x="3030396" y="1"/>
                </a:lnTo>
                <a:lnTo>
                  <a:pt x="2639222" y="2618834"/>
                </a:lnTo>
                <a:lnTo>
                  <a:pt x="0" y="2618834"/>
                </a:lnTo>
                <a:close/>
              </a:path>
            </a:pathLst>
          </a:custGeom>
        </p:spPr>
      </p:pic>
      <p:pic>
        <p:nvPicPr>
          <p:cNvPr id="7" name="Picture 6" descr="A car parked in front of a brick building&#10;&#10;Description automatically generated">
            <a:extLst>
              <a:ext uri="{FF2B5EF4-FFF2-40B4-BE49-F238E27FC236}">
                <a16:creationId xmlns:a16="http://schemas.microsoft.com/office/drawing/2014/main" id="{4E70CAA9-6C1D-4C7C-AB37-3B527ECDD351}"/>
              </a:ext>
            </a:extLst>
          </p:cNvPr>
          <p:cNvPicPr>
            <a:picLocks noChangeAspect="1"/>
          </p:cNvPicPr>
          <p:nvPr/>
        </p:nvPicPr>
        <p:blipFill rotWithShape="1">
          <a:blip r:embed="rId3">
            <a:extLst>
              <a:ext uri="{28A0092B-C50C-407E-A947-70E740481C1C}">
                <a14:useLocalDpi xmlns:a14="http://schemas.microsoft.com/office/drawing/2010/main" val="0"/>
              </a:ext>
            </a:extLst>
          </a:blip>
          <a:srcRect t="3177" r="-4" b="10620"/>
          <a:stretch/>
        </p:blipFill>
        <p:spPr>
          <a:xfrm>
            <a:off x="440943" y="10"/>
            <a:ext cx="3038117" cy="2618824"/>
          </a:xfrm>
          <a:custGeom>
            <a:avLst/>
            <a:gdLst/>
            <a:ahLst/>
            <a:cxnLst/>
            <a:rect l="l" t="t" r="r" b="b"/>
            <a:pathLst>
              <a:path w="3038117" h="2618834">
                <a:moveTo>
                  <a:pt x="389438" y="0"/>
                </a:moveTo>
                <a:lnTo>
                  <a:pt x="3038117" y="0"/>
                </a:lnTo>
                <a:lnTo>
                  <a:pt x="2639865" y="2618834"/>
                </a:lnTo>
                <a:lnTo>
                  <a:pt x="0" y="2618834"/>
                </a:lnTo>
                <a:close/>
              </a:path>
            </a:pathLst>
          </a:custGeom>
        </p:spPr>
      </p:pic>
      <p:pic>
        <p:nvPicPr>
          <p:cNvPr id="11" name="Picture 10" descr="A car parked on the side of a road&#10;&#10;Description automatically generated">
            <a:extLst>
              <a:ext uri="{FF2B5EF4-FFF2-40B4-BE49-F238E27FC236}">
                <a16:creationId xmlns:a16="http://schemas.microsoft.com/office/drawing/2014/main" id="{3173E97F-B630-49A6-AF26-CD7D3B76ED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00" r="11104" b="2"/>
          <a:stretch/>
        </p:blipFill>
        <p:spPr>
          <a:xfrm>
            <a:off x="1" y="2618834"/>
            <a:ext cx="5717617" cy="4239166"/>
          </a:xfrm>
          <a:custGeom>
            <a:avLst/>
            <a:gdLst/>
            <a:ahLst/>
            <a:cxnLst/>
            <a:rect l="l" t="t" r="r" b="b"/>
            <a:pathLst>
              <a:path w="5717617" h="4239166">
                <a:moveTo>
                  <a:pt x="440944" y="0"/>
                </a:moveTo>
                <a:lnTo>
                  <a:pt x="5717617" y="0"/>
                </a:lnTo>
                <a:lnTo>
                  <a:pt x="5084413" y="4239166"/>
                </a:lnTo>
                <a:lnTo>
                  <a:pt x="0" y="4239166"/>
                </a:lnTo>
                <a:lnTo>
                  <a:pt x="0" y="2965186"/>
                </a:lnTo>
                <a:close/>
              </a:path>
            </a:pathLst>
          </a:custGeom>
        </p:spPr>
      </p:pic>
      <p:sp>
        <p:nvSpPr>
          <p:cNvPr id="3" name="Content Placeholder 2">
            <a:extLst>
              <a:ext uri="{FF2B5EF4-FFF2-40B4-BE49-F238E27FC236}">
                <a16:creationId xmlns:a16="http://schemas.microsoft.com/office/drawing/2014/main" id="{17B75D0A-BA8F-493E-AB40-26058AEE9AC7}"/>
              </a:ext>
            </a:extLst>
          </p:cNvPr>
          <p:cNvSpPr>
            <a:spLocks noGrp="1"/>
          </p:cNvSpPr>
          <p:nvPr>
            <p:ph idx="1"/>
          </p:nvPr>
        </p:nvSpPr>
        <p:spPr>
          <a:xfrm>
            <a:off x="6096000" y="2710380"/>
            <a:ext cx="3178002" cy="3330982"/>
          </a:xfrm>
        </p:spPr>
        <p:txBody>
          <a:bodyPr>
            <a:normAutofit/>
          </a:bodyPr>
          <a:lstStyle/>
          <a:p>
            <a:r>
              <a:rPr lang="en-US" dirty="0"/>
              <a:t>Dataset used:</a:t>
            </a:r>
          </a:p>
          <a:p>
            <a:pPr marL="0" indent="0">
              <a:buNone/>
            </a:pPr>
            <a:r>
              <a:rPr lang="en-GB" dirty="0"/>
              <a:t>Udacity dataset</a:t>
            </a:r>
          </a:p>
          <a:p>
            <a:pPr marL="0" indent="0">
              <a:buNone/>
            </a:pPr>
            <a:r>
              <a:rPr lang="en-GB" dirty="0"/>
              <a:t>VOC dataset</a:t>
            </a:r>
          </a:p>
        </p:txBody>
      </p:sp>
      <p:sp>
        <p:nvSpPr>
          <p:cNvPr id="4" name="Slide Number Placeholder 3">
            <a:extLst>
              <a:ext uri="{FF2B5EF4-FFF2-40B4-BE49-F238E27FC236}">
                <a16:creationId xmlns:a16="http://schemas.microsoft.com/office/drawing/2014/main" id="{583BA5DD-895B-4DFB-937A-B93B05C5BBBD}"/>
              </a:ext>
            </a:extLst>
          </p:cNvPr>
          <p:cNvSpPr>
            <a:spLocks noGrp="1"/>
          </p:cNvSpPr>
          <p:nvPr>
            <p:ph type="sldNum" sz="quarter" idx="12"/>
          </p:nvPr>
        </p:nvSpPr>
        <p:spPr>
          <a:xfrm>
            <a:off x="8590663" y="6041362"/>
            <a:ext cx="683339" cy="365125"/>
          </a:xfrm>
        </p:spPr>
        <p:txBody>
          <a:bodyPr>
            <a:normAutofit/>
          </a:bodyPr>
          <a:lstStyle/>
          <a:p>
            <a:pPr>
              <a:spcAft>
                <a:spcPts val="600"/>
              </a:spcAft>
            </a:pPr>
            <a:fld id="{3A98EE3D-8CD1-4C3F-BD1C-C98C9596463C}" type="slidenum">
              <a:rPr lang="en-US" smtClean="0"/>
              <a:pPr>
                <a:spcAft>
                  <a:spcPts val="600"/>
                </a:spcAft>
              </a:pPr>
              <a:t>52</a:t>
            </a:fld>
            <a:endParaRPr lang="en-US"/>
          </a:p>
        </p:txBody>
      </p:sp>
    </p:spTree>
    <p:extLst>
      <p:ext uri="{BB962C8B-B14F-4D97-AF65-F5344CB8AC3E}">
        <p14:creationId xmlns:p14="http://schemas.microsoft.com/office/powerpoint/2010/main" val="70720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0534349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7181-1F22-4925-9361-A384A54D973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Block</a:t>
            </a:r>
            <a:r>
              <a:rPr lang="en-US" dirty="0"/>
              <a:t> </a:t>
            </a:r>
            <a:r>
              <a:rPr lang="en-US" b="1" dirty="0">
                <a:effectLst>
                  <a:outerShdw blurRad="38100" dist="38100" dir="2700000" algn="tl">
                    <a:srgbClr val="000000">
                      <a:alpha val="43137"/>
                    </a:srgbClr>
                  </a:outerShdw>
                </a:effectLst>
              </a:rPr>
              <a:t>diagram of the project</a:t>
            </a:r>
            <a:endParaRPr lang="en-GB"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D9546EBA-7104-4B93-B66F-9B3EF898B4B6}"/>
              </a:ext>
            </a:extLst>
          </p:cNvPr>
          <p:cNvSpPr>
            <a:spLocks noGrp="1"/>
          </p:cNvSpPr>
          <p:nvPr>
            <p:ph type="sldNum" sz="quarter" idx="12"/>
          </p:nvPr>
        </p:nvSpPr>
        <p:spPr/>
        <p:txBody>
          <a:bodyPr/>
          <a:lstStyle/>
          <a:p>
            <a:fld id="{3A98EE3D-8CD1-4C3F-BD1C-C98C9596463C}" type="slidenum">
              <a:rPr lang="en-US" smtClean="0"/>
              <a:pPr/>
              <a:t>54</a:t>
            </a:fld>
            <a:endParaRPr lang="en-US" dirty="0"/>
          </a:p>
        </p:txBody>
      </p:sp>
      <p:pic>
        <p:nvPicPr>
          <p:cNvPr id="3" name="Picture 2">
            <a:extLst>
              <a:ext uri="{FF2B5EF4-FFF2-40B4-BE49-F238E27FC236}">
                <a16:creationId xmlns:a16="http://schemas.microsoft.com/office/drawing/2014/main" id="{C34F9A12-3F68-4ABF-9EAD-0665ADBE9641}"/>
              </a:ext>
            </a:extLst>
          </p:cNvPr>
          <p:cNvPicPr/>
          <p:nvPr/>
        </p:nvPicPr>
        <p:blipFill>
          <a:blip r:embed="rId2"/>
          <a:stretch>
            <a:fillRect/>
          </a:stretch>
        </p:blipFill>
        <p:spPr>
          <a:xfrm>
            <a:off x="786451" y="1667523"/>
            <a:ext cx="7878155" cy="4373839"/>
          </a:xfrm>
          <a:prstGeom prst="rect">
            <a:avLst/>
          </a:prstGeom>
        </p:spPr>
      </p:pic>
    </p:spTree>
    <p:extLst>
      <p:ext uri="{BB962C8B-B14F-4D97-AF65-F5344CB8AC3E}">
        <p14:creationId xmlns:p14="http://schemas.microsoft.com/office/powerpoint/2010/main" val="16673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0" name="Straight Connector 3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51" name="Rectangle 50">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7"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Freeform: Shape 66">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E3D2E2-8251-44CF-82CF-99AB3F553DE5}"/>
              </a:ext>
            </a:extLst>
          </p:cNvPr>
          <p:cNvSpPr txBox="1"/>
          <p:nvPr/>
        </p:nvSpPr>
        <p:spPr>
          <a:xfrm>
            <a:off x="5164066" y="1939871"/>
            <a:ext cx="6960759" cy="2849671"/>
          </a:xfrm>
          <a:prstGeom prst="rect">
            <a:avLst/>
          </a:prstGeom>
        </p:spPr>
        <p:txBody>
          <a:bodyPr vert="horz" lIns="91440" tIns="45720" rIns="91440" bIns="45720" rtlCol="0" anchor="b">
            <a:norm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defTabSz="457200" fontAlgn="auto">
              <a:spcBef>
                <a:spcPct val="0"/>
              </a:spcBef>
              <a:spcAft>
                <a:spcPts val="600"/>
              </a:spcAft>
              <a:buClrTx/>
              <a:buSzTx/>
              <a:tabLst/>
              <a:defRPr/>
            </a:pPr>
            <a:r>
              <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t>Software</a:t>
            </a:r>
          </a:p>
          <a:p>
            <a:pPr marL="0" marR="0" lvl="0" indent="0" defTabSz="457200" fontAlgn="auto">
              <a:spcBef>
                <a:spcPct val="0"/>
              </a:spcBef>
              <a:spcAft>
                <a:spcPts val="600"/>
              </a:spcAft>
              <a:buClrTx/>
              <a:buSzTx/>
              <a:tabLst/>
              <a:defRPr/>
            </a:pPr>
            <a:endPar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sp>
        <p:nvSpPr>
          <p:cNvPr id="69" name="Isosceles Triangle 68">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a:xfrm>
            <a:off x="9976842" y="6041362"/>
            <a:ext cx="683339" cy="365125"/>
          </a:xfrm>
        </p:spPr>
        <p:txBody>
          <a:bodyPr vert="horz" lIns="91440" tIns="45720" rIns="91440" bIns="45720" rtlCol="0" anchor="ctr">
            <a:normAutofit/>
          </a:bodyPr>
          <a:lstStyle/>
          <a:p>
            <a:pPr marR="0" lvl="0" indent="0" defTabSz="457200" fontAlgn="auto">
              <a:spcBef>
                <a:spcPts val="0"/>
              </a:spcBef>
              <a:spcAft>
                <a:spcPts val="600"/>
              </a:spcAft>
              <a:buClrTx/>
              <a:buSzTx/>
              <a:buFontTx/>
              <a:buNone/>
              <a:tabLst/>
              <a:defRPr/>
            </a:pPr>
            <a:fld id="{3A98EE3D-8CD1-4C3F-BD1C-C98C9596463C}" type="slidenum">
              <a:rPr kumimoji="0" lang="en-US" sz="900" b="0" i="0" u="none" strike="noStrike" kern="1200" cap="none" spc="0" normalizeH="0" baseline="0" noProof="0">
                <a:ln>
                  <a:noFill/>
                </a:ln>
                <a:solidFill>
                  <a:srgbClr val="FFFFFF"/>
                </a:solidFill>
                <a:effectLst/>
                <a:uLnTx/>
                <a:uFillTx/>
                <a:latin typeface="+mn-lt"/>
                <a:ea typeface="+mn-ea"/>
                <a:cs typeface="+mn-cs"/>
              </a:rPr>
              <a:pPr marR="0" lvl="0" indent="0" defTabSz="457200" fontAlgn="auto">
                <a:spcBef>
                  <a:spcPts val="0"/>
                </a:spcBef>
                <a:spcAft>
                  <a:spcPts val="600"/>
                </a:spcAft>
                <a:buClrTx/>
                <a:buSzTx/>
                <a:buFontTx/>
                <a:buNone/>
                <a:tabLst/>
                <a:defRPr/>
              </a:pPr>
              <a:t>55</a:t>
            </a:fld>
            <a:endParaRPr kumimoji="0" lang="en-US" sz="900" b="0" i="0" u="none" strike="noStrike" kern="1200" cap="none" spc="0" normalizeH="0" baseline="0" noProof="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2434983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70BC-F8EA-49F0-BF56-2B739AC44DC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Software implementation</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44929D3-BEE6-4AF7-BA7F-E03D80936452}"/>
              </a:ext>
            </a:extLst>
          </p:cNvPr>
          <p:cNvSpPr>
            <a:spLocks noGrp="1"/>
          </p:cNvSpPr>
          <p:nvPr>
            <p:ph idx="1"/>
          </p:nvPr>
        </p:nvSpPr>
        <p:spPr>
          <a:xfrm>
            <a:off x="677334" y="1752302"/>
            <a:ext cx="8596668" cy="3880773"/>
          </a:xfrm>
        </p:spPr>
        <p:txBody>
          <a:bodyPr/>
          <a:lstStyle/>
          <a:p>
            <a:r>
              <a:rPr lang="en-US" dirty="0"/>
              <a:t>Objective:</a:t>
            </a:r>
          </a:p>
          <a:p>
            <a:r>
              <a:rPr lang="en-GB" dirty="0"/>
              <a:t>Try to classify some fashion objects correctly using a neural network simulated by TensorFlow library</a:t>
            </a:r>
          </a:p>
          <a:p>
            <a:r>
              <a:rPr lang="en-GB" dirty="0"/>
              <a:t>Used to test the concepts discussed in the literature</a:t>
            </a:r>
          </a:p>
          <a:p>
            <a:endParaRPr lang="en-GB" dirty="0"/>
          </a:p>
          <a:p>
            <a:endParaRPr lang="en-GB" dirty="0"/>
          </a:p>
        </p:txBody>
      </p:sp>
      <p:pic>
        <p:nvPicPr>
          <p:cNvPr id="4" name="Picture 3">
            <a:extLst>
              <a:ext uri="{FF2B5EF4-FFF2-40B4-BE49-F238E27FC236}">
                <a16:creationId xmlns:a16="http://schemas.microsoft.com/office/drawing/2014/main" id="{EA30D4D6-4C41-4EBF-A94F-81FF11C91E28}"/>
              </a:ext>
            </a:extLst>
          </p:cNvPr>
          <p:cNvPicPr/>
          <p:nvPr/>
        </p:nvPicPr>
        <p:blipFill>
          <a:blip r:embed="rId2">
            <a:extLst>
              <a:ext uri="{28A0092B-C50C-407E-A947-70E740481C1C}">
                <a14:useLocalDpi xmlns:a14="http://schemas.microsoft.com/office/drawing/2010/main" val="0"/>
              </a:ext>
            </a:extLst>
          </a:blip>
          <a:stretch>
            <a:fillRect/>
          </a:stretch>
        </p:blipFill>
        <p:spPr>
          <a:xfrm>
            <a:off x="2293398" y="3692689"/>
            <a:ext cx="4965700" cy="2844800"/>
          </a:xfrm>
          <a:prstGeom prst="rect">
            <a:avLst/>
          </a:prstGeom>
        </p:spPr>
      </p:pic>
      <p:sp>
        <p:nvSpPr>
          <p:cNvPr id="5" name="Slide Number Placeholder 4">
            <a:extLst>
              <a:ext uri="{FF2B5EF4-FFF2-40B4-BE49-F238E27FC236}">
                <a16:creationId xmlns:a16="http://schemas.microsoft.com/office/drawing/2014/main" id="{ABB41FCC-2AF9-469C-9DB8-41A4051CD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5236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753D-9567-494F-88FD-95C3B286F79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Layers used:</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81E3230-9E43-423F-B12E-29F13297C8F1}"/>
              </a:ext>
            </a:extLst>
          </p:cNvPr>
          <p:cNvSpPr>
            <a:spLocks noGrp="1"/>
          </p:cNvSpPr>
          <p:nvPr>
            <p:ph idx="1"/>
          </p:nvPr>
        </p:nvSpPr>
        <p:spPr>
          <a:xfrm>
            <a:off x="677334" y="1724025"/>
            <a:ext cx="8596668" cy="4194789"/>
          </a:xfrm>
        </p:spPr>
        <p:txBody>
          <a:bodyPr>
            <a:normAutofit fontScale="85000" lnSpcReduction="20000"/>
          </a:bodyPr>
          <a:lstStyle/>
          <a:p>
            <a:pPr marL="0" indent="0">
              <a:buNone/>
            </a:pPr>
            <a:r>
              <a:rPr lang="en-GB" dirty="0"/>
              <a:t> model </a:t>
            </a:r>
            <a:r>
              <a:rPr lang="en-GB" b="1" dirty="0"/>
              <a:t>=</a:t>
            </a:r>
            <a:r>
              <a:rPr lang="en-GB" dirty="0"/>
              <a:t> keras</a:t>
            </a:r>
            <a:r>
              <a:rPr lang="en-GB" b="1" dirty="0"/>
              <a:t>.</a:t>
            </a:r>
            <a:r>
              <a:rPr lang="en-GB" dirty="0"/>
              <a:t>Sequential</a:t>
            </a:r>
            <a:r>
              <a:rPr lang="en-GB" b="1" dirty="0"/>
              <a:t>([</a:t>
            </a:r>
            <a:endParaRPr lang="en-US" dirty="0"/>
          </a:p>
          <a:p>
            <a:pPr marL="0" indent="0">
              <a:buNone/>
            </a:pPr>
            <a:r>
              <a:rPr lang="en-GB" dirty="0"/>
              <a:t>        keras</a:t>
            </a:r>
            <a:r>
              <a:rPr lang="en-GB" b="1" dirty="0"/>
              <a:t>.</a:t>
            </a:r>
            <a:r>
              <a:rPr lang="en-GB" dirty="0"/>
              <a:t>layers</a:t>
            </a:r>
            <a:r>
              <a:rPr lang="en-GB" b="1" dirty="0"/>
              <a:t>.</a:t>
            </a:r>
            <a:r>
              <a:rPr lang="en-GB" dirty="0"/>
              <a:t>Flatten</a:t>
            </a:r>
            <a:r>
              <a:rPr lang="en-GB" b="1" dirty="0"/>
              <a:t>(</a:t>
            </a:r>
            <a:r>
              <a:rPr lang="en-GB" dirty="0"/>
              <a:t>input_shape</a:t>
            </a:r>
            <a:r>
              <a:rPr lang="en-GB" b="1" dirty="0"/>
              <a:t>=(</a:t>
            </a:r>
            <a:r>
              <a:rPr lang="en-GB" dirty="0"/>
              <a:t>28</a:t>
            </a:r>
            <a:r>
              <a:rPr lang="en-GB" b="1" dirty="0"/>
              <a:t>,</a:t>
            </a:r>
            <a:r>
              <a:rPr lang="en-GB" dirty="0"/>
              <a:t> 28</a:t>
            </a:r>
            <a:r>
              <a:rPr lang="en-GB" b="1" dirty="0"/>
              <a:t>)),</a:t>
            </a:r>
            <a:r>
              <a:rPr lang="en-GB" dirty="0"/>
              <a:t>  # flatten the input to be a list</a:t>
            </a:r>
            <a:endParaRPr lang="en-US" dirty="0"/>
          </a:p>
          <a:p>
            <a:pPr marL="0" indent="0">
              <a:buNone/>
            </a:pPr>
            <a:r>
              <a:rPr lang="en-GB" dirty="0"/>
              <a:t>        # dense means a fully connected layer which is our hidden layer here relu is fast</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128</a:t>
            </a:r>
            <a:r>
              <a:rPr lang="en-GB" b="1" dirty="0"/>
              <a:t>,</a:t>
            </a:r>
            <a:r>
              <a:rPr lang="en-GB" dirty="0"/>
              <a:t> "relu"</a:t>
            </a:r>
            <a:r>
              <a:rPr lang="en-GB" b="1" dirty="0"/>
              <a:t>),</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64</a:t>
            </a:r>
            <a:r>
              <a:rPr lang="en-GB" b="1" dirty="0"/>
              <a:t>,</a:t>
            </a:r>
            <a:r>
              <a:rPr lang="en-GB" dirty="0"/>
              <a:t> "relu"</a:t>
            </a:r>
            <a:r>
              <a:rPr lang="en-GB" b="1" dirty="0"/>
              <a:t>),</a:t>
            </a:r>
            <a:endParaRPr lang="en-US" dirty="0"/>
          </a:p>
          <a:p>
            <a:pPr marL="0" indent="0">
              <a:buNone/>
            </a:pPr>
            <a:r>
              <a:rPr lang="en-GB" dirty="0"/>
              <a:t>        keras</a:t>
            </a:r>
            <a:r>
              <a:rPr lang="en-GB" b="1" dirty="0"/>
              <a:t>.</a:t>
            </a:r>
            <a:r>
              <a:rPr lang="en-GB" dirty="0"/>
              <a:t>layers</a:t>
            </a:r>
            <a:r>
              <a:rPr lang="en-GB" b="1" dirty="0"/>
              <a:t>.</a:t>
            </a:r>
            <a:r>
              <a:rPr lang="en-GB" dirty="0"/>
              <a:t>Dropout</a:t>
            </a:r>
            <a:r>
              <a:rPr lang="en-GB" b="1" dirty="0"/>
              <a:t>(</a:t>
            </a:r>
            <a:r>
              <a:rPr lang="en-GB" dirty="0"/>
              <a:t>0.25</a:t>
            </a:r>
            <a:r>
              <a:rPr lang="en-GB" b="1" dirty="0"/>
              <a:t>),</a:t>
            </a:r>
            <a:endParaRPr lang="en-US" dirty="0"/>
          </a:p>
          <a:p>
            <a:pPr marL="0" indent="0">
              <a:buNone/>
            </a:pPr>
            <a:r>
              <a:rPr lang="en-GB" dirty="0"/>
              <a:t> </a:t>
            </a:r>
            <a:endParaRPr lang="en-US" dirty="0"/>
          </a:p>
          <a:p>
            <a:pPr marL="0" indent="0">
              <a:buNone/>
            </a:pPr>
            <a:r>
              <a:rPr lang="en-GB" dirty="0"/>
              <a:t> </a:t>
            </a:r>
            <a:endParaRPr lang="en-US" dirty="0"/>
          </a:p>
          <a:p>
            <a:pPr marL="0" indent="0">
              <a:buNone/>
            </a:pPr>
            <a:r>
              <a:rPr lang="en-GB" dirty="0"/>
              <a:t>        # this is our output layer and each one of them represent what item is it ,softmax is used so that all the</a:t>
            </a:r>
            <a:endParaRPr lang="en-US" dirty="0"/>
          </a:p>
          <a:p>
            <a:pPr marL="0" indent="0">
              <a:buNone/>
            </a:pPr>
            <a:r>
              <a:rPr lang="en-GB" dirty="0"/>
              <a:t>        # neurons in this layer add up to 1 making it a probability</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10</a:t>
            </a:r>
            <a:r>
              <a:rPr lang="en-GB" b="1" dirty="0"/>
              <a:t>,</a:t>
            </a:r>
            <a:r>
              <a:rPr lang="en-GB" dirty="0"/>
              <a:t> "softmax"</a:t>
            </a:r>
            <a:r>
              <a:rPr lang="en-GB" b="1" dirty="0"/>
              <a:t>)</a:t>
            </a:r>
            <a:endParaRPr lang="en-US" dirty="0"/>
          </a:p>
          <a:p>
            <a:pPr marL="0" indent="0">
              <a:buNone/>
            </a:pPr>
            <a:r>
              <a:rPr lang="en-GB" dirty="0"/>
              <a:t> </a:t>
            </a:r>
            <a:endParaRPr lang="en-US" dirty="0"/>
          </a:p>
          <a:p>
            <a:pPr marL="0" indent="0">
              <a:buNone/>
            </a:pPr>
            <a:r>
              <a:rPr lang="en-GB" dirty="0"/>
              <a:t>    </a:t>
            </a:r>
            <a:r>
              <a:rPr lang="en-GB" b="1" dirty="0"/>
              <a:t>])</a:t>
            </a:r>
            <a:endParaRPr lang="en-GB" dirty="0"/>
          </a:p>
        </p:txBody>
      </p:sp>
      <p:sp>
        <p:nvSpPr>
          <p:cNvPr id="4" name="Slide Number Placeholder 3">
            <a:extLst>
              <a:ext uri="{FF2B5EF4-FFF2-40B4-BE49-F238E27FC236}">
                <a16:creationId xmlns:a16="http://schemas.microsoft.com/office/drawing/2014/main" id="{FEE4A379-CD5C-4405-87EA-D2BEE4417D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288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FB9D-304F-4305-AC3B-054844966B0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Algorithms used</a:t>
            </a:r>
          </a:p>
        </p:txBody>
      </p:sp>
      <p:sp>
        <p:nvSpPr>
          <p:cNvPr id="3" name="Content Placeholder 2">
            <a:extLst>
              <a:ext uri="{FF2B5EF4-FFF2-40B4-BE49-F238E27FC236}">
                <a16:creationId xmlns:a16="http://schemas.microsoft.com/office/drawing/2014/main" id="{57A5BD2F-9BB5-4444-8E7A-46CB9D6463E1}"/>
              </a:ext>
            </a:extLst>
          </p:cNvPr>
          <p:cNvSpPr>
            <a:spLocks noGrp="1"/>
          </p:cNvSpPr>
          <p:nvPr>
            <p:ph idx="1"/>
          </p:nvPr>
        </p:nvSpPr>
        <p:spPr>
          <a:xfrm>
            <a:off x="677334" y="1743339"/>
            <a:ext cx="8596668" cy="3880773"/>
          </a:xfrm>
        </p:spPr>
        <p:txBody>
          <a:bodyPr/>
          <a:lstStyle/>
          <a:p>
            <a:pPr marL="0" indent="0">
              <a:buNone/>
            </a:pPr>
            <a:r>
              <a:rPr lang="en-GB" dirty="0"/>
              <a:t>model</a:t>
            </a:r>
            <a:r>
              <a:rPr lang="en-GB" b="1" dirty="0"/>
              <a:t>.</a:t>
            </a:r>
            <a:r>
              <a:rPr lang="en-GB" dirty="0"/>
              <a:t>compile</a:t>
            </a:r>
            <a:r>
              <a:rPr lang="en-GB" b="1" dirty="0"/>
              <a:t>(</a:t>
            </a:r>
            <a:r>
              <a:rPr lang="en-GB" dirty="0"/>
              <a:t>optimizer</a:t>
            </a:r>
            <a:r>
              <a:rPr lang="en-GB" b="1" dirty="0"/>
              <a:t>=</a:t>
            </a:r>
            <a:r>
              <a:rPr lang="en-GB" dirty="0"/>
              <a:t>"adam"</a:t>
            </a:r>
            <a:r>
              <a:rPr lang="en-GB" b="1" dirty="0"/>
              <a:t>,</a:t>
            </a:r>
            <a:r>
              <a:rPr lang="en-GB" dirty="0"/>
              <a:t> loss</a:t>
            </a:r>
            <a:r>
              <a:rPr lang="en-GB" b="1" dirty="0"/>
              <a:t>=</a:t>
            </a:r>
            <a:r>
              <a:rPr lang="en-GB" dirty="0"/>
              <a:t>"sparse_categorical_crossentropy"</a:t>
            </a:r>
            <a:r>
              <a:rPr lang="en-GB" b="1" dirty="0"/>
              <a:t>,</a:t>
            </a:r>
            <a:r>
              <a:rPr lang="en-GB" dirty="0"/>
              <a:t> metrics</a:t>
            </a:r>
            <a:r>
              <a:rPr lang="en-GB" b="1" dirty="0"/>
              <a:t>=[</a:t>
            </a:r>
            <a:r>
              <a:rPr lang="en-GB" dirty="0"/>
              <a:t>"accuracy"</a:t>
            </a:r>
            <a:r>
              <a:rPr lang="en-GB" b="1" dirty="0"/>
              <a:t>])</a:t>
            </a:r>
            <a:endParaRPr lang="en-US" dirty="0"/>
          </a:p>
          <a:p>
            <a:pPr marL="0" indent="0">
              <a:buNone/>
            </a:pPr>
            <a:r>
              <a:rPr lang="en-GB" dirty="0"/>
              <a:t> </a:t>
            </a:r>
            <a:endParaRPr lang="en-US" dirty="0"/>
          </a:p>
          <a:p>
            <a:pPr marL="0" indent="0">
              <a:buNone/>
            </a:pPr>
            <a:r>
              <a:rPr lang="en-GB" dirty="0"/>
              <a:t>    # this is used to train our network check what epochs is in the copybook</a:t>
            </a:r>
            <a:endParaRPr lang="en-US" dirty="0"/>
          </a:p>
          <a:p>
            <a:pPr marL="0" indent="0">
              <a:buNone/>
            </a:pPr>
            <a:r>
              <a:rPr lang="en-GB" dirty="0"/>
              <a:t>    model</a:t>
            </a:r>
            <a:r>
              <a:rPr lang="en-GB" b="1" dirty="0"/>
              <a:t>.</a:t>
            </a:r>
            <a:r>
              <a:rPr lang="en-GB" dirty="0"/>
              <a:t>fit</a:t>
            </a:r>
            <a:r>
              <a:rPr lang="en-GB" b="1" dirty="0"/>
              <a:t>(</a:t>
            </a:r>
            <a:r>
              <a:rPr lang="en-GB" dirty="0"/>
              <a:t>train_images</a:t>
            </a:r>
            <a:r>
              <a:rPr lang="en-GB" b="1" dirty="0"/>
              <a:t>,</a:t>
            </a:r>
            <a:r>
              <a:rPr lang="en-GB" dirty="0"/>
              <a:t> train_labels</a:t>
            </a:r>
            <a:r>
              <a:rPr lang="en-GB" b="1" dirty="0"/>
              <a:t>,</a:t>
            </a:r>
            <a:r>
              <a:rPr lang="en-GB" dirty="0"/>
              <a:t> epochs</a:t>
            </a:r>
            <a:r>
              <a:rPr lang="en-GB" b="1" dirty="0"/>
              <a:t>=</a:t>
            </a:r>
            <a:r>
              <a:rPr lang="en-GB" dirty="0"/>
              <a:t>100</a:t>
            </a:r>
            <a:r>
              <a:rPr lang="en-GB" b="1" dirty="0"/>
              <a:t>)</a:t>
            </a:r>
            <a:endParaRPr lang="en-US" dirty="0"/>
          </a:p>
          <a:p>
            <a:pPr marL="0" indent="0">
              <a:buNone/>
            </a:pPr>
            <a:r>
              <a:rPr lang="en-GB" dirty="0"/>
              <a:t> </a:t>
            </a:r>
            <a:endParaRPr lang="en-US" dirty="0"/>
          </a:p>
          <a:p>
            <a:pPr marL="0" indent="0">
              <a:buNone/>
            </a:pPr>
            <a:r>
              <a:rPr lang="en-GB" dirty="0"/>
              <a:t>    # now its time to check how our network works so we will see the accuracy</a:t>
            </a:r>
            <a:endParaRPr lang="en-US" dirty="0"/>
          </a:p>
          <a:p>
            <a:pPr marL="0" indent="0">
              <a:buNone/>
            </a:pPr>
            <a:r>
              <a:rPr lang="en-GB" dirty="0"/>
              <a:t>    test_loss</a:t>
            </a:r>
            <a:r>
              <a:rPr lang="en-GB" b="1" dirty="0"/>
              <a:t>,</a:t>
            </a:r>
            <a:r>
              <a:rPr lang="en-GB" dirty="0"/>
              <a:t> test_acc </a:t>
            </a:r>
            <a:r>
              <a:rPr lang="en-GB" b="1" dirty="0"/>
              <a:t>=</a:t>
            </a:r>
            <a:r>
              <a:rPr lang="en-GB" dirty="0"/>
              <a:t> model</a:t>
            </a:r>
            <a:r>
              <a:rPr lang="en-GB" b="1" dirty="0"/>
              <a:t>.</a:t>
            </a:r>
            <a:r>
              <a:rPr lang="en-GB" dirty="0"/>
              <a:t>evaluate</a:t>
            </a:r>
            <a:r>
              <a:rPr lang="en-GB" b="1" dirty="0"/>
              <a:t>(</a:t>
            </a:r>
            <a:r>
              <a:rPr lang="en-GB" dirty="0"/>
              <a:t>test_images</a:t>
            </a:r>
            <a:r>
              <a:rPr lang="en-GB" b="1" dirty="0"/>
              <a:t>,</a:t>
            </a:r>
            <a:r>
              <a:rPr lang="en-GB" dirty="0"/>
              <a:t> test_labels</a:t>
            </a:r>
            <a:r>
              <a:rPr lang="en-GB" b="1" dirty="0"/>
              <a:t>)</a:t>
            </a:r>
            <a:endParaRPr lang="en-US" dirty="0"/>
          </a:p>
          <a:p>
            <a:pPr marL="0" indent="0">
              <a:buNone/>
            </a:pPr>
            <a:r>
              <a:rPr lang="en-GB" dirty="0"/>
              <a:t>    </a:t>
            </a:r>
            <a:r>
              <a:rPr lang="en-GB" b="1" dirty="0"/>
              <a:t>print(</a:t>
            </a:r>
            <a:r>
              <a:rPr lang="en-GB" dirty="0"/>
              <a:t>"our accuracy is "</a:t>
            </a:r>
            <a:r>
              <a:rPr lang="en-GB" b="1" dirty="0"/>
              <a:t>,</a:t>
            </a:r>
            <a:r>
              <a:rPr lang="en-GB" dirty="0"/>
              <a:t> test_acc</a:t>
            </a:r>
            <a:r>
              <a:rPr lang="en-GB" b="1" dirty="0"/>
              <a:t>)</a:t>
            </a:r>
            <a:endParaRPr lang="en-US" dirty="0"/>
          </a:p>
          <a:p>
            <a:endParaRPr lang="en-US" dirty="0"/>
          </a:p>
        </p:txBody>
      </p:sp>
      <p:sp>
        <p:nvSpPr>
          <p:cNvPr id="4" name="Slide Number Placeholder 3">
            <a:extLst>
              <a:ext uri="{FF2B5EF4-FFF2-40B4-BE49-F238E27FC236}">
                <a16:creationId xmlns:a16="http://schemas.microsoft.com/office/drawing/2014/main" id="{E1A1C4BC-3CAA-47FA-9DD3-DEC41A7C203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9308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1D45-530A-49F1-9BC9-330C7E2987B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Results:</a:t>
            </a:r>
            <a:endParaRPr lang="en-GB" b="1" dirty="0">
              <a:effectLst>
                <a:outerShdw blurRad="38100" dist="38100" dir="2700000" algn="tl">
                  <a:srgbClr val="000000">
                    <a:alpha val="43137"/>
                  </a:srgbClr>
                </a:outerShdw>
              </a:effectLst>
            </a:endParaRPr>
          </a:p>
        </p:txBody>
      </p:sp>
      <p:graphicFrame>
        <p:nvGraphicFramePr>
          <p:cNvPr id="4" name="Table 4">
            <a:extLst>
              <a:ext uri="{FF2B5EF4-FFF2-40B4-BE49-F238E27FC236}">
                <a16:creationId xmlns:a16="http://schemas.microsoft.com/office/drawing/2014/main" id="{B5DF31D8-ADAA-4D3D-BCF1-1429816FEF08}"/>
              </a:ext>
            </a:extLst>
          </p:cNvPr>
          <p:cNvGraphicFramePr>
            <a:graphicFrameLocks noGrp="1"/>
          </p:cNvGraphicFramePr>
          <p:nvPr>
            <p:extLst>
              <p:ext uri="{D42A27DB-BD31-4B8C-83A1-F6EECF244321}">
                <p14:modId xmlns:p14="http://schemas.microsoft.com/office/powerpoint/2010/main" val="3705241750"/>
              </p:ext>
            </p:extLst>
          </p:nvPr>
        </p:nvGraphicFramePr>
        <p:xfrm>
          <a:off x="677334" y="1383645"/>
          <a:ext cx="8785782" cy="3938336"/>
        </p:xfrm>
        <a:graphic>
          <a:graphicData uri="http://schemas.openxmlformats.org/drawingml/2006/table">
            <a:tbl>
              <a:tblPr firstRow="1" bandRow="1">
                <a:tableStyleId>{5C22544A-7EE6-4342-B048-85BDC9FD1C3A}</a:tableStyleId>
              </a:tblPr>
              <a:tblGrid>
                <a:gridCol w="1462184">
                  <a:extLst>
                    <a:ext uri="{9D8B030D-6E8A-4147-A177-3AD203B41FA5}">
                      <a16:colId xmlns:a16="http://schemas.microsoft.com/office/drawing/2014/main" val="3946119703"/>
                    </a:ext>
                  </a:extLst>
                </a:gridCol>
                <a:gridCol w="1466410">
                  <a:extLst>
                    <a:ext uri="{9D8B030D-6E8A-4147-A177-3AD203B41FA5}">
                      <a16:colId xmlns:a16="http://schemas.microsoft.com/office/drawing/2014/main" val="791814101"/>
                    </a:ext>
                  </a:extLst>
                </a:gridCol>
                <a:gridCol w="1464297">
                  <a:extLst>
                    <a:ext uri="{9D8B030D-6E8A-4147-A177-3AD203B41FA5}">
                      <a16:colId xmlns:a16="http://schemas.microsoft.com/office/drawing/2014/main" val="3421712488"/>
                    </a:ext>
                  </a:extLst>
                </a:gridCol>
                <a:gridCol w="1464297">
                  <a:extLst>
                    <a:ext uri="{9D8B030D-6E8A-4147-A177-3AD203B41FA5}">
                      <a16:colId xmlns:a16="http://schemas.microsoft.com/office/drawing/2014/main" val="3076701665"/>
                    </a:ext>
                  </a:extLst>
                </a:gridCol>
                <a:gridCol w="1464297">
                  <a:extLst>
                    <a:ext uri="{9D8B030D-6E8A-4147-A177-3AD203B41FA5}">
                      <a16:colId xmlns:a16="http://schemas.microsoft.com/office/drawing/2014/main" val="2503217630"/>
                    </a:ext>
                  </a:extLst>
                </a:gridCol>
                <a:gridCol w="1464297">
                  <a:extLst>
                    <a:ext uri="{9D8B030D-6E8A-4147-A177-3AD203B41FA5}">
                      <a16:colId xmlns:a16="http://schemas.microsoft.com/office/drawing/2014/main" val="2839762363"/>
                    </a:ext>
                  </a:extLst>
                </a:gridCol>
              </a:tblGrid>
              <a:tr h="1012256">
                <a:tc>
                  <a:txBody>
                    <a:bodyPr/>
                    <a:lstStyle/>
                    <a:p>
                      <a:pPr algn="ctr"/>
                      <a:r>
                        <a:rPr lang="en-US" sz="1200" dirty="0"/>
                        <a:t>Layers</a:t>
                      </a:r>
                      <a:endParaRPr lang="en-GB" sz="1200" dirty="0"/>
                    </a:p>
                  </a:txBody>
                  <a:tcPr anchor="ctr"/>
                </a:tc>
                <a:tc>
                  <a:txBody>
                    <a:bodyPr/>
                    <a:lstStyle/>
                    <a:p>
                      <a:pPr algn="ctr"/>
                      <a:r>
                        <a:rPr lang="en-US" sz="1200" dirty="0"/>
                        <a:t>Accuracy after training</a:t>
                      </a:r>
                      <a:endParaRPr lang="en-GB" sz="1200" dirty="0"/>
                    </a:p>
                  </a:txBody>
                  <a:tcPr anchor="ctr"/>
                </a:tc>
                <a:tc>
                  <a:txBody>
                    <a:bodyPr/>
                    <a:lstStyle/>
                    <a:p>
                      <a:pPr algn="ctr"/>
                      <a:r>
                        <a:rPr lang="en-US" sz="1200" dirty="0"/>
                        <a:t>Accuracy of test data</a:t>
                      </a:r>
                      <a:endParaRPr lang="en-GB" sz="1200" dirty="0"/>
                    </a:p>
                  </a:txBody>
                  <a:tcPr anchor="ctr"/>
                </a:tc>
                <a:tc>
                  <a:txBody>
                    <a:bodyPr/>
                    <a:lstStyle/>
                    <a:p>
                      <a:pPr algn="ctr"/>
                      <a:r>
                        <a:rPr lang="en-US" sz="1200" dirty="0"/>
                        <a:t>Number of epochs</a:t>
                      </a:r>
                      <a:endParaRPr lang="en-GB" sz="1200" dirty="0"/>
                    </a:p>
                  </a:txBody>
                  <a:tcPr anchor="ctr"/>
                </a:tc>
                <a:tc>
                  <a:txBody>
                    <a:bodyPr/>
                    <a:lstStyle/>
                    <a:p>
                      <a:pPr algn="ctr"/>
                      <a:r>
                        <a:rPr lang="en-US" sz="1200" dirty="0"/>
                        <a:t>Simulation time/min</a:t>
                      </a:r>
                      <a:endParaRPr lang="en-GB" sz="1200" dirty="0"/>
                    </a:p>
                  </a:txBody>
                  <a:tcPr anchor="ctr"/>
                </a:tc>
                <a:tc>
                  <a:txBody>
                    <a:bodyPr/>
                    <a:lstStyle/>
                    <a:p>
                      <a:pPr algn="ctr"/>
                      <a:r>
                        <a:rPr lang="en-US" sz="1200" dirty="0"/>
                        <a:t>Dropout</a:t>
                      </a:r>
                      <a:endParaRPr lang="en-GB" sz="1200" dirty="0"/>
                    </a:p>
                  </a:txBody>
                  <a:tcPr anchor="ctr"/>
                </a:tc>
                <a:extLst>
                  <a:ext uri="{0D108BD9-81ED-4DB2-BD59-A6C34878D82A}">
                    <a16:rowId xmlns:a16="http://schemas.microsoft.com/office/drawing/2014/main" val="475588213"/>
                  </a:ext>
                </a:extLst>
              </a:tr>
              <a:tr h="410526">
                <a:tc>
                  <a:txBody>
                    <a:bodyPr/>
                    <a:lstStyle/>
                    <a:p>
                      <a:pPr algn="ctr"/>
                      <a:r>
                        <a:rPr lang="en-US" sz="1200" dirty="0"/>
                        <a:t>1 Hidden layer of 128 neurons</a:t>
                      </a:r>
                      <a:endParaRPr lang="en-GB" sz="1200" dirty="0"/>
                    </a:p>
                  </a:txBody>
                  <a:tcPr anchor="ctr"/>
                </a:tc>
                <a:tc>
                  <a:txBody>
                    <a:bodyPr/>
                    <a:lstStyle/>
                    <a:p>
                      <a:pPr algn="ctr"/>
                      <a:r>
                        <a:rPr lang="en-US" sz="1200" dirty="0"/>
                        <a:t>87%</a:t>
                      </a:r>
                      <a:endParaRPr lang="en-GB" sz="1200" dirty="0"/>
                    </a:p>
                  </a:txBody>
                  <a:tcPr anchor="ctr"/>
                </a:tc>
                <a:tc>
                  <a:txBody>
                    <a:bodyPr/>
                    <a:lstStyle/>
                    <a:p>
                      <a:pPr algn="ctr"/>
                      <a:r>
                        <a:rPr lang="en-US" sz="1200" dirty="0"/>
                        <a:t>86%</a:t>
                      </a:r>
                      <a:endParaRPr lang="en-GB" sz="1200" dirty="0"/>
                    </a:p>
                  </a:txBody>
                  <a:tcPr anchor="ctr"/>
                </a:tc>
                <a:tc>
                  <a:txBody>
                    <a:bodyPr/>
                    <a:lstStyle/>
                    <a:p>
                      <a:pPr algn="ctr"/>
                      <a:r>
                        <a:rPr lang="en-US" sz="1200" dirty="0"/>
                        <a:t>5</a:t>
                      </a:r>
                      <a:endParaRPr lang="en-GB" sz="1200" dirty="0"/>
                    </a:p>
                  </a:txBody>
                  <a:tcPr anchor="ctr"/>
                </a:tc>
                <a:tc>
                  <a:txBody>
                    <a:bodyPr/>
                    <a:lstStyle/>
                    <a:p>
                      <a:pPr algn="ctr"/>
                      <a:r>
                        <a:rPr lang="en-US" sz="1200" dirty="0"/>
                        <a:t>1.5</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1854560068"/>
                  </a:ext>
                </a:extLst>
              </a:tr>
              <a:tr h="41052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1 Hidden layer of 128 neurons</a:t>
                      </a:r>
                      <a:endParaRPr lang="en-GB" sz="1200" dirty="0"/>
                    </a:p>
                    <a:p>
                      <a:pPr algn="ctr"/>
                      <a:endParaRPr lang="en-GB" sz="1200" dirty="0"/>
                    </a:p>
                  </a:txBody>
                  <a:tcPr anchor="ctr"/>
                </a:tc>
                <a:tc>
                  <a:txBody>
                    <a:bodyPr/>
                    <a:lstStyle/>
                    <a:p>
                      <a:pPr algn="ctr"/>
                      <a:r>
                        <a:rPr lang="en-US" sz="1200" dirty="0"/>
                        <a:t>90%</a:t>
                      </a:r>
                      <a:endParaRPr lang="en-GB" sz="1200" dirty="0"/>
                    </a:p>
                  </a:txBody>
                  <a:tcPr anchor="ctr"/>
                </a:tc>
                <a:tc>
                  <a:txBody>
                    <a:bodyPr/>
                    <a:lstStyle/>
                    <a:p>
                      <a:pPr algn="ctr"/>
                      <a:r>
                        <a:rPr lang="en-US" sz="1200" dirty="0"/>
                        <a:t>88%</a:t>
                      </a:r>
                      <a:endParaRPr lang="en-GB" sz="1200" dirty="0"/>
                    </a:p>
                  </a:txBody>
                  <a:tcPr anchor="ctr"/>
                </a:tc>
                <a:tc>
                  <a:txBody>
                    <a:bodyPr/>
                    <a:lstStyle/>
                    <a:p>
                      <a:pPr algn="ctr"/>
                      <a:r>
                        <a:rPr lang="en-US" sz="1200" dirty="0"/>
                        <a:t>10</a:t>
                      </a:r>
                      <a:endParaRPr lang="en-GB" sz="1200" dirty="0"/>
                    </a:p>
                  </a:txBody>
                  <a:tcPr anchor="ctr"/>
                </a:tc>
                <a:tc>
                  <a:txBody>
                    <a:bodyPr/>
                    <a:lstStyle/>
                    <a:p>
                      <a:pPr algn="ctr"/>
                      <a:r>
                        <a:rPr lang="en-US" sz="1200" dirty="0"/>
                        <a:t>3 </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2481459844"/>
                  </a:ext>
                </a:extLst>
              </a:tr>
              <a:tr h="41052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1 Hidden layer of 128 neurons</a:t>
                      </a:r>
                      <a:endParaRPr lang="en-GB" sz="1200" dirty="0"/>
                    </a:p>
                  </a:txBody>
                  <a:tcPr anchor="ctr"/>
                </a:tc>
                <a:tc>
                  <a:txBody>
                    <a:bodyPr/>
                    <a:lstStyle/>
                    <a:p>
                      <a:pPr algn="ctr"/>
                      <a:r>
                        <a:rPr lang="en-US" sz="1200" dirty="0"/>
                        <a:t>98%</a:t>
                      </a:r>
                      <a:endParaRPr lang="en-GB" sz="1200" dirty="0"/>
                    </a:p>
                  </a:txBody>
                  <a:tcPr anchor="ctr"/>
                </a:tc>
                <a:tc>
                  <a:txBody>
                    <a:bodyPr/>
                    <a:lstStyle/>
                    <a:p>
                      <a:pPr algn="ctr"/>
                      <a:r>
                        <a:rPr lang="en-US" sz="1200" dirty="0"/>
                        <a:t>90%</a:t>
                      </a:r>
                      <a:endParaRPr lang="en-GB" sz="1200" dirty="0"/>
                    </a:p>
                  </a:txBody>
                  <a:tcPr anchor="ctr"/>
                </a:tc>
                <a:tc>
                  <a:txBody>
                    <a:bodyPr/>
                    <a:lstStyle/>
                    <a:p>
                      <a:pPr algn="ctr"/>
                      <a:r>
                        <a:rPr lang="en-US" sz="1200" dirty="0"/>
                        <a:t>100</a:t>
                      </a:r>
                      <a:endParaRPr lang="en-GB" sz="1200" dirty="0"/>
                    </a:p>
                  </a:txBody>
                  <a:tcPr anchor="ctr"/>
                </a:tc>
                <a:tc>
                  <a:txBody>
                    <a:bodyPr/>
                    <a:lstStyle/>
                    <a:p>
                      <a:pPr algn="ctr"/>
                      <a:r>
                        <a:rPr lang="en-US" sz="1200" dirty="0"/>
                        <a:t>15</a:t>
                      </a:r>
                      <a:endParaRPr lang="en-GB" sz="1200" dirty="0"/>
                    </a:p>
                  </a:txBody>
                  <a:tcPr anchor="ctr"/>
                </a:tc>
                <a:tc>
                  <a:txBody>
                    <a:bodyPr/>
                    <a:lstStyle/>
                    <a:p>
                      <a:pPr algn="ctr"/>
                      <a:r>
                        <a:rPr lang="en-US" sz="1200" dirty="0"/>
                        <a:t>0.25</a:t>
                      </a:r>
                      <a:endParaRPr lang="en-GB" sz="1200" dirty="0"/>
                    </a:p>
                  </a:txBody>
                  <a:tcPr anchor="ctr"/>
                </a:tc>
                <a:extLst>
                  <a:ext uri="{0D108BD9-81ED-4DB2-BD59-A6C34878D82A}">
                    <a16:rowId xmlns:a16="http://schemas.microsoft.com/office/drawing/2014/main" val="1126257716"/>
                  </a:ext>
                </a:extLst>
              </a:tr>
              <a:tr h="410526">
                <a:tc>
                  <a:txBody>
                    <a:bodyPr/>
                    <a:lstStyle/>
                    <a:p>
                      <a:pPr algn="ctr"/>
                      <a:r>
                        <a:rPr lang="en-US" sz="1200" dirty="0"/>
                        <a:t>2 hidden layers of sizes 128 and 64</a:t>
                      </a:r>
                      <a:endParaRPr lang="en-GB" sz="1200" dirty="0"/>
                    </a:p>
                  </a:txBody>
                  <a:tcPr anchor="ctr"/>
                </a:tc>
                <a:tc>
                  <a:txBody>
                    <a:bodyPr/>
                    <a:lstStyle/>
                    <a:p>
                      <a:pPr algn="ctr"/>
                      <a:r>
                        <a:rPr lang="en-US" sz="1200" dirty="0"/>
                        <a:t>86%</a:t>
                      </a:r>
                      <a:endParaRPr lang="en-GB" sz="1200" dirty="0"/>
                    </a:p>
                  </a:txBody>
                  <a:tcPr anchor="ctr"/>
                </a:tc>
                <a:tc>
                  <a:txBody>
                    <a:bodyPr/>
                    <a:lstStyle/>
                    <a:p>
                      <a:pPr algn="ctr"/>
                      <a:r>
                        <a:rPr lang="en-US" sz="1200" dirty="0"/>
                        <a:t>85%</a:t>
                      </a:r>
                      <a:endParaRPr lang="en-GB" sz="1200" dirty="0"/>
                    </a:p>
                  </a:txBody>
                  <a:tcPr anchor="ctr"/>
                </a:tc>
                <a:tc>
                  <a:txBody>
                    <a:bodyPr/>
                    <a:lstStyle/>
                    <a:p>
                      <a:pPr algn="ctr"/>
                      <a:r>
                        <a:rPr lang="en-US" sz="1200" dirty="0"/>
                        <a:t>5</a:t>
                      </a:r>
                      <a:endParaRPr lang="en-GB" sz="1200" dirty="0"/>
                    </a:p>
                  </a:txBody>
                  <a:tcPr anchor="ctr"/>
                </a:tc>
                <a:tc>
                  <a:txBody>
                    <a:bodyPr/>
                    <a:lstStyle/>
                    <a:p>
                      <a:pPr algn="ctr"/>
                      <a:r>
                        <a:rPr lang="en-US" sz="1200" dirty="0"/>
                        <a:t>2</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3751556593"/>
                  </a:ext>
                </a:extLst>
              </a:tr>
              <a:tr h="410526">
                <a:tc>
                  <a:txBody>
                    <a:bodyPr/>
                    <a:lstStyle/>
                    <a:p>
                      <a:pPr algn="ctr"/>
                      <a:r>
                        <a:rPr lang="en-US" sz="1200" dirty="0"/>
                        <a:t>2 hidden layers of sizes 128 and 64</a:t>
                      </a:r>
                      <a:endParaRPr lang="en-GB" sz="1200" dirty="0"/>
                    </a:p>
                  </a:txBody>
                  <a:tcPr anchor="ctr"/>
                </a:tc>
                <a:tc>
                  <a:txBody>
                    <a:bodyPr/>
                    <a:lstStyle/>
                    <a:p>
                      <a:pPr algn="ctr"/>
                      <a:r>
                        <a:rPr lang="en-US" sz="1200" dirty="0"/>
                        <a:t>89%</a:t>
                      </a:r>
                      <a:endParaRPr lang="en-GB" sz="1200" dirty="0"/>
                    </a:p>
                  </a:txBody>
                  <a:tcPr anchor="ctr"/>
                </a:tc>
                <a:tc>
                  <a:txBody>
                    <a:bodyPr/>
                    <a:lstStyle/>
                    <a:p>
                      <a:pPr algn="ctr"/>
                      <a:r>
                        <a:rPr lang="en-US" sz="1200" dirty="0"/>
                        <a:t>87%</a:t>
                      </a:r>
                      <a:endParaRPr lang="en-GB" sz="1200" dirty="0"/>
                    </a:p>
                  </a:txBody>
                  <a:tcPr anchor="ctr"/>
                </a:tc>
                <a:tc>
                  <a:txBody>
                    <a:bodyPr/>
                    <a:lstStyle/>
                    <a:p>
                      <a:pPr algn="ctr"/>
                      <a:r>
                        <a:rPr lang="en-US" sz="1200" dirty="0"/>
                        <a:t>10</a:t>
                      </a:r>
                      <a:endParaRPr lang="en-GB" sz="1200" dirty="0"/>
                    </a:p>
                  </a:txBody>
                  <a:tcPr anchor="ctr"/>
                </a:tc>
                <a:tc>
                  <a:txBody>
                    <a:bodyPr/>
                    <a:lstStyle/>
                    <a:p>
                      <a:pPr algn="ctr"/>
                      <a:r>
                        <a:rPr lang="en-US" sz="1200" dirty="0"/>
                        <a:t>5</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2185560324"/>
                  </a:ext>
                </a:extLst>
              </a:tr>
              <a:tr h="410526">
                <a:tc>
                  <a:txBody>
                    <a:bodyPr/>
                    <a:lstStyle/>
                    <a:p>
                      <a:pPr algn="ctr"/>
                      <a:r>
                        <a:rPr lang="en-US" sz="1200" dirty="0"/>
                        <a:t>2 hidden layers of sizes 128 and 64</a:t>
                      </a:r>
                      <a:endParaRPr lang="en-GB" sz="1200" dirty="0"/>
                    </a:p>
                  </a:txBody>
                  <a:tcPr anchor="ctr"/>
                </a:tc>
                <a:tc>
                  <a:txBody>
                    <a:bodyPr/>
                    <a:lstStyle/>
                    <a:p>
                      <a:pPr algn="ctr"/>
                      <a:r>
                        <a:rPr lang="en-US" sz="1200" dirty="0"/>
                        <a:t>97%</a:t>
                      </a:r>
                      <a:endParaRPr lang="en-GB" sz="1200" dirty="0"/>
                    </a:p>
                  </a:txBody>
                  <a:tcPr anchor="ctr"/>
                </a:tc>
                <a:tc>
                  <a:txBody>
                    <a:bodyPr/>
                    <a:lstStyle/>
                    <a:p>
                      <a:pPr algn="ctr"/>
                      <a:r>
                        <a:rPr lang="en-US" sz="1200" dirty="0"/>
                        <a:t>89.5%</a:t>
                      </a:r>
                      <a:endParaRPr lang="en-GB" sz="1200" dirty="0"/>
                    </a:p>
                  </a:txBody>
                  <a:tcPr anchor="ctr"/>
                </a:tc>
                <a:tc>
                  <a:txBody>
                    <a:bodyPr/>
                    <a:lstStyle/>
                    <a:p>
                      <a:pPr algn="ctr"/>
                      <a:r>
                        <a:rPr lang="en-US" sz="1200" dirty="0"/>
                        <a:t>100</a:t>
                      </a:r>
                      <a:endParaRPr lang="en-GB" sz="1200" dirty="0"/>
                    </a:p>
                  </a:txBody>
                  <a:tcPr anchor="ctr"/>
                </a:tc>
                <a:tc>
                  <a:txBody>
                    <a:bodyPr/>
                    <a:lstStyle/>
                    <a:p>
                      <a:pPr algn="ctr"/>
                      <a:r>
                        <a:rPr lang="en-US" sz="1200" dirty="0"/>
                        <a:t>20</a:t>
                      </a:r>
                      <a:endParaRPr lang="en-GB" sz="1200" dirty="0"/>
                    </a:p>
                  </a:txBody>
                  <a:tcPr anchor="ctr"/>
                </a:tc>
                <a:tc>
                  <a:txBody>
                    <a:bodyPr/>
                    <a:lstStyle/>
                    <a:p>
                      <a:pPr algn="ctr"/>
                      <a:r>
                        <a:rPr lang="en-US" sz="1200" dirty="0"/>
                        <a:t>0.25</a:t>
                      </a:r>
                      <a:endParaRPr lang="en-GB" sz="1200" dirty="0"/>
                    </a:p>
                  </a:txBody>
                  <a:tcPr anchor="ctr"/>
                </a:tc>
                <a:extLst>
                  <a:ext uri="{0D108BD9-81ED-4DB2-BD59-A6C34878D82A}">
                    <a16:rowId xmlns:a16="http://schemas.microsoft.com/office/drawing/2014/main" val="2023129044"/>
                  </a:ext>
                </a:extLst>
              </a:tr>
            </a:tbl>
          </a:graphicData>
        </a:graphic>
      </p:graphicFrame>
      <p:sp>
        <p:nvSpPr>
          <p:cNvPr id="3" name="Slide Number Placeholder 2">
            <a:extLst>
              <a:ext uri="{FF2B5EF4-FFF2-40B4-BE49-F238E27FC236}">
                <a16:creationId xmlns:a16="http://schemas.microsoft.com/office/drawing/2014/main" id="{27CEC9FB-0D1D-465B-8184-7788E8BBB7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500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FC67-D2BE-4969-8452-D866DA04CEE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 Levels of automation.</a:t>
            </a:r>
          </a:p>
        </p:txBody>
      </p:sp>
      <p:sp>
        <p:nvSpPr>
          <p:cNvPr id="3" name="Content Placeholder 2">
            <a:extLst>
              <a:ext uri="{FF2B5EF4-FFF2-40B4-BE49-F238E27FC236}">
                <a16:creationId xmlns:a16="http://schemas.microsoft.com/office/drawing/2014/main" id="{71252DFB-ECDE-4BE1-9E55-0AA7D86249E8}"/>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r>
              <a:rPr lang="en-US" dirty="0">
                <a:ea typeface="+mn-lt"/>
                <a:cs typeface="+mn-lt"/>
              </a:rPr>
              <a:t>Level 0 – No automation</a:t>
            </a:r>
          </a:p>
          <a:p>
            <a:r>
              <a:rPr lang="en-US" dirty="0">
                <a:ea typeface="+mn-lt"/>
                <a:cs typeface="+mn-lt"/>
              </a:rPr>
              <a:t>Level 1 – Driver assistance </a:t>
            </a:r>
          </a:p>
          <a:p>
            <a:r>
              <a:rPr lang="en-US" dirty="0">
                <a:ea typeface="+mn-lt"/>
                <a:cs typeface="+mn-lt"/>
              </a:rPr>
              <a:t>Level 2 – Partial automation </a:t>
            </a:r>
          </a:p>
          <a:p>
            <a:r>
              <a:rPr lang="en-US" dirty="0">
                <a:ea typeface="+mn-lt"/>
                <a:cs typeface="+mn-lt"/>
              </a:rPr>
              <a:t>Level 3 – Conditional automation</a:t>
            </a:r>
          </a:p>
          <a:p>
            <a:r>
              <a:rPr lang="en-US" dirty="0">
                <a:ea typeface="+mn-lt"/>
                <a:cs typeface="+mn-lt"/>
              </a:rPr>
              <a:t>Level 4 – High automation</a:t>
            </a:r>
          </a:p>
          <a:p>
            <a:r>
              <a:rPr lang="en-US" dirty="0">
                <a:ea typeface="+mn-lt"/>
                <a:cs typeface="+mn-lt"/>
              </a:rPr>
              <a:t>Level 5 – Full automation</a:t>
            </a:r>
            <a:endParaRPr lang="en-US" dirty="0"/>
          </a:p>
        </p:txBody>
      </p:sp>
      <p:sp>
        <p:nvSpPr>
          <p:cNvPr id="4" name="Slide Number Placeholder 3">
            <a:extLst>
              <a:ext uri="{FF2B5EF4-FFF2-40B4-BE49-F238E27FC236}">
                <a16:creationId xmlns:a16="http://schemas.microsoft.com/office/drawing/2014/main" id="{189619C2-FC2F-4AE5-B2C8-ED3EAEF829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0613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1426-B81C-46F5-907A-65DFB9242FFE}"/>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Results</a:t>
            </a:r>
            <a:r>
              <a:rPr lang="en-US" dirty="0"/>
              <a:t>:</a:t>
            </a:r>
            <a:endParaRPr lang="en-GB" dirty="0"/>
          </a:p>
        </p:txBody>
      </p:sp>
      <p:sp>
        <p:nvSpPr>
          <p:cNvPr id="4" name="Slide Number Placeholder 3">
            <a:extLst>
              <a:ext uri="{FF2B5EF4-FFF2-40B4-BE49-F238E27FC236}">
                <a16:creationId xmlns:a16="http://schemas.microsoft.com/office/drawing/2014/main" id="{C2CAF9E6-927B-4FA8-ACE8-9436EF87FCA6}"/>
              </a:ext>
            </a:extLst>
          </p:cNvPr>
          <p:cNvSpPr>
            <a:spLocks noGrp="1"/>
          </p:cNvSpPr>
          <p:nvPr>
            <p:ph type="sldNum" sz="quarter" idx="12"/>
          </p:nvPr>
        </p:nvSpPr>
        <p:spPr/>
        <p:txBody>
          <a:bodyPr/>
          <a:lstStyle/>
          <a:p>
            <a:fld id="{3A98EE3D-8CD1-4C3F-BD1C-C98C9596463C}" type="slidenum">
              <a:rPr lang="en-US" smtClean="0"/>
              <a:pPr/>
              <a:t>60</a:t>
            </a:fld>
            <a:endParaRPr lang="en-US" dirty="0"/>
          </a:p>
        </p:txBody>
      </p:sp>
      <p:pic>
        <p:nvPicPr>
          <p:cNvPr id="6" name="Picture 5">
            <a:extLst>
              <a:ext uri="{FF2B5EF4-FFF2-40B4-BE49-F238E27FC236}">
                <a16:creationId xmlns:a16="http://schemas.microsoft.com/office/drawing/2014/main" id="{7F49A362-064B-4475-B83E-DB0D2DE6E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98" y="2364031"/>
            <a:ext cx="3809780" cy="3291860"/>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36BE41B8-A31E-439B-A757-9108ABE3D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690" y="2357007"/>
            <a:ext cx="2381458" cy="329888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2CE2B86-EDA2-4495-AC20-2171A5CDE52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977" b="99577" l="9864" r="89966">
                        <a14:foregroundMark x1="61565" y1="8879" x2="46769" y2="6977"/>
                        <a14:foregroundMark x1="46769" y1="6977" x2="62925" y2="8245"/>
                        <a14:foregroundMark x1="62925" y1="8245" x2="40136" y2="8245"/>
                        <a14:foregroundMark x1="40136" y1="8245" x2="37925" y2="42283"/>
                        <a14:foregroundMark x1="38605" y1="8457" x2="54252" y2="9937"/>
                        <a14:foregroundMark x1="54252" y1="9937" x2="46939" y2="11416"/>
                        <a14:foregroundMark x1="35544" y1="12051" x2="41497" y2="11839"/>
                        <a14:foregroundMark x1="33844" y1="10994" x2="39456" y2="8879"/>
                        <a14:foregroundMark x1="36395" y1="6977" x2="39626" y2="7822"/>
                        <a14:foregroundMark x1="34184" y1="9302" x2="39116" y2="10359"/>
                        <a14:foregroundMark x1="36224" y1="9937" x2="40816" y2="7822"/>
                        <a14:foregroundMark x1="57143" y1="6977" x2="55442" y2="9937"/>
                        <a14:foregroundMark x1="61565" y1="9302" x2="60714" y2="15011"/>
                        <a14:foregroundMark x1="63605" y1="9937" x2="62755" y2="16068"/>
                        <a14:foregroundMark x1="42687" y1="30233" x2="39626" y2="47357"/>
                        <a14:foregroundMark x1="34694" y1="32770" x2="38435" y2="56237"/>
                        <a14:foregroundMark x1="38435" y1="56237" x2="37585" y2="66173"/>
                        <a14:foregroundMark x1="38265" y1="38689" x2="39966" y2="77801"/>
                        <a14:foregroundMark x1="58163" y1="45877" x2="63095" y2="72939"/>
                        <a14:foregroundMark x1="63095" y1="72939" x2="62755" y2="79704"/>
                        <a14:foregroundMark x1="61565" y1="45455" x2="56633" y2="71247"/>
                        <a14:foregroundMark x1="45578" y1="42918" x2="50510" y2="64271"/>
                        <a14:foregroundMark x1="50510" y1="64271" x2="50510" y2="72727"/>
                        <a14:foregroundMark x1="52211" y1="46300" x2="52551" y2="75687"/>
                        <a14:foregroundMark x1="43537" y1="96829" x2="56973" y2="94292"/>
                        <a14:foregroundMark x1="42007" y1="99366" x2="49660" y2="99577"/>
                        <a14:foregroundMark x1="56293" y1="98097" x2="51020" y2="93869"/>
                        <a14:foregroundMark x1="46088" y1="93446" x2="42687" y2="93446"/>
                        <a14:foregroundMark x1="51701" y1="90909" x2="42347" y2="96829"/>
                        <a14:foregroundMark x1="44048" y1="81395" x2="43197" y2="93023"/>
                        <a14:foregroundMark x1="36395" y1="90909" x2="37415" y2="99366"/>
                        <a14:foregroundMark x1="54252" y1="91966" x2="54592" y2="99577"/>
                        <a14:foregroundMark x1="58673" y1="89852" x2="60374" y2="99577"/>
                        <a14:foregroundMark x1="59864" y1="86258" x2="63946" y2="88372"/>
                        <a14:foregroundMark x1="43537" y1="77801" x2="38265" y2="88795"/>
                      </a14:backgroundRemoval>
                    </a14:imgEffect>
                  </a14:imgLayer>
                </a14:imgProps>
              </a:ext>
              <a:ext uri="{28A0092B-C50C-407E-A947-70E740481C1C}">
                <a14:useLocalDpi xmlns:a14="http://schemas.microsoft.com/office/drawing/2010/main" val="0"/>
              </a:ext>
            </a:extLst>
          </a:blip>
          <a:stretch>
            <a:fillRect/>
          </a:stretch>
        </p:blipFill>
        <p:spPr>
          <a:xfrm>
            <a:off x="6597436" y="2172333"/>
            <a:ext cx="3351218" cy="3483558"/>
          </a:xfrm>
          <a:prstGeom prst="rect">
            <a:avLst/>
          </a:prstGeom>
        </p:spPr>
      </p:pic>
    </p:spTree>
    <p:extLst>
      <p:ext uri="{BB962C8B-B14F-4D97-AF65-F5344CB8AC3E}">
        <p14:creationId xmlns:p14="http://schemas.microsoft.com/office/powerpoint/2010/main" val="45596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8F85-FF96-47ED-9634-37C3482FB6F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7320EA7-5C41-4928-B300-4D9B9F115757}"/>
              </a:ext>
            </a:extLst>
          </p:cNvPr>
          <p:cNvSpPr>
            <a:spLocks noGrp="1"/>
          </p:cNvSpPr>
          <p:nvPr>
            <p:ph idx="1"/>
          </p:nvPr>
        </p:nvSpPr>
        <p:spPr/>
        <p:txBody>
          <a:bodyPr/>
          <a:lstStyle/>
          <a:p>
            <a:r>
              <a:rPr lang="en-US" dirty="0"/>
              <a:t>Problems Faced During simulation:</a:t>
            </a:r>
          </a:p>
          <a:p>
            <a:pPr marL="400050" indent="-400050">
              <a:buFont typeface="+mj-lt"/>
              <a:buAutoNum type="romanUcPeriod"/>
            </a:pPr>
            <a:r>
              <a:rPr lang="en-US" dirty="0"/>
              <a:t>Some libraries needs Linux operating system </a:t>
            </a:r>
          </a:p>
          <a:p>
            <a:pPr marL="400050" indent="-400050">
              <a:buFont typeface="+mj-lt"/>
              <a:buAutoNum type="romanUcPeriod"/>
            </a:pPr>
            <a:r>
              <a:rPr lang="en-GB" dirty="0"/>
              <a:t>Needs Large amounts of RAM for training</a:t>
            </a:r>
          </a:p>
          <a:p>
            <a:pPr marL="400050" indent="-400050">
              <a:buFont typeface="+mj-lt"/>
              <a:buAutoNum type="romanUcPeriod"/>
            </a:pPr>
            <a:r>
              <a:rPr lang="en-GB" dirty="0"/>
              <a:t>Very complex to code from scratch </a:t>
            </a:r>
          </a:p>
          <a:p>
            <a:pPr marL="0" indent="0">
              <a:buNone/>
            </a:pPr>
            <a:endParaRPr lang="en-GB" dirty="0"/>
          </a:p>
        </p:txBody>
      </p:sp>
      <p:sp>
        <p:nvSpPr>
          <p:cNvPr id="4" name="Slide Number Placeholder 3">
            <a:extLst>
              <a:ext uri="{FF2B5EF4-FFF2-40B4-BE49-F238E27FC236}">
                <a16:creationId xmlns:a16="http://schemas.microsoft.com/office/drawing/2014/main" id="{0B675EEF-6F68-467B-986C-7AEDA2B9DDB8}"/>
              </a:ext>
            </a:extLst>
          </p:cNvPr>
          <p:cNvSpPr>
            <a:spLocks noGrp="1"/>
          </p:cNvSpPr>
          <p:nvPr>
            <p:ph type="sldNum" sz="quarter" idx="12"/>
          </p:nvPr>
        </p:nvSpPr>
        <p:spPr/>
        <p:txBody>
          <a:bodyPr/>
          <a:lstStyle/>
          <a:p>
            <a:fld id="{3A98EE3D-8CD1-4C3F-BD1C-C98C9596463C}" type="slidenum">
              <a:rPr lang="en-US" smtClean="0"/>
              <a:pPr/>
              <a:t>61</a:t>
            </a:fld>
            <a:endParaRPr lang="en-US" dirty="0"/>
          </a:p>
        </p:txBody>
      </p:sp>
    </p:spTree>
    <p:extLst>
      <p:ext uri="{BB962C8B-B14F-4D97-AF65-F5344CB8AC3E}">
        <p14:creationId xmlns:p14="http://schemas.microsoft.com/office/powerpoint/2010/main" val="27325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2B3E-EDF1-462B-9D44-9A492A83414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dirty="0"/>
          </a:p>
        </p:txBody>
      </p:sp>
      <p:sp>
        <p:nvSpPr>
          <p:cNvPr id="3" name="Content Placeholder 2">
            <a:extLst>
              <a:ext uri="{FF2B5EF4-FFF2-40B4-BE49-F238E27FC236}">
                <a16:creationId xmlns:a16="http://schemas.microsoft.com/office/drawing/2014/main" id="{17B75D0A-BA8F-493E-AB40-26058AEE9AC7}"/>
              </a:ext>
            </a:extLst>
          </p:cNvPr>
          <p:cNvSpPr>
            <a:spLocks noGrp="1"/>
          </p:cNvSpPr>
          <p:nvPr>
            <p:ph idx="1"/>
          </p:nvPr>
        </p:nvSpPr>
        <p:spPr/>
        <p:txBody>
          <a:bodyPr/>
          <a:lstStyle/>
          <a:p>
            <a:r>
              <a:rPr lang="en-US" dirty="0"/>
              <a:t>Solution to all of this is using Google Colabs for simulation </a:t>
            </a:r>
            <a:endParaRPr lang="en-GB" dirty="0"/>
          </a:p>
        </p:txBody>
      </p:sp>
      <p:sp>
        <p:nvSpPr>
          <p:cNvPr id="4" name="Slide Number Placeholder 3">
            <a:extLst>
              <a:ext uri="{FF2B5EF4-FFF2-40B4-BE49-F238E27FC236}">
                <a16:creationId xmlns:a16="http://schemas.microsoft.com/office/drawing/2014/main" id="{583BA5DD-895B-4DFB-937A-B93B05C5BBBD}"/>
              </a:ext>
            </a:extLst>
          </p:cNvPr>
          <p:cNvSpPr>
            <a:spLocks noGrp="1"/>
          </p:cNvSpPr>
          <p:nvPr>
            <p:ph type="sldNum" sz="quarter" idx="12"/>
          </p:nvPr>
        </p:nvSpPr>
        <p:spPr/>
        <p:txBody>
          <a:bodyPr/>
          <a:lstStyle/>
          <a:p>
            <a:fld id="{3A98EE3D-8CD1-4C3F-BD1C-C98C9596463C}" type="slidenum">
              <a:rPr lang="en-US" smtClean="0"/>
              <a:pPr/>
              <a:t>62</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3E1A26E0-32B2-4899-817F-62708AD4D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975" y="3127489"/>
            <a:ext cx="6246867" cy="2762008"/>
          </a:xfrm>
          <a:prstGeom prst="rect">
            <a:avLst/>
          </a:prstGeom>
        </p:spPr>
      </p:pic>
    </p:spTree>
    <p:extLst>
      <p:ext uri="{BB962C8B-B14F-4D97-AF65-F5344CB8AC3E}">
        <p14:creationId xmlns:p14="http://schemas.microsoft.com/office/powerpoint/2010/main" val="407243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0873D-CDCA-4935-A7FD-ED6A98034D2E}"/>
              </a:ext>
            </a:extLst>
          </p:cNvPr>
          <p:cNvSpPr>
            <a:spLocks noGrp="1"/>
          </p:cNvSpPr>
          <p:nvPr>
            <p:ph type="title"/>
          </p:nvPr>
        </p:nvSpPr>
        <p:spPr>
          <a:xfrm>
            <a:off x="652481" y="1382486"/>
            <a:ext cx="3547581" cy="4093028"/>
          </a:xfrm>
        </p:spPr>
        <p:txBody>
          <a:bodyPr anchor="ctr">
            <a:normAutofit/>
          </a:bodyPr>
          <a:lstStyle/>
          <a:p>
            <a:r>
              <a:rPr lang="en-US" sz="4400" b="1">
                <a:effectLst>
                  <a:outerShdw blurRad="38100" dist="38100" dir="2700000" algn="tl">
                    <a:srgbClr val="000000">
                      <a:alpha val="43137"/>
                    </a:srgbClr>
                  </a:outerShdw>
                </a:effectLst>
              </a:rPr>
              <a:t>Faster-RCNN</a:t>
            </a:r>
            <a:r>
              <a:rPr lang="en-US" sz="4400"/>
              <a:t> </a:t>
            </a:r>
            <a:r>
              <a:rPr lang="en-US" sz="4400" b="1">
                <a:effectLst>
                  <a:outerShdw blurRad="38100" dist="38100" dir="2700000" algn="tl">
                    <a:srgbClr val="000000">
                      <a:alpha val="43137"/>
                    </a:srgbClr>
                  </a:outerShdw>
                </a:effectLst>
              </a:rPr>
              <a:t>Simulation</a:t>
            </a:r>
            <a:endParaRPr lang="en-GB" sz="4400"/>
          </a:p>
        </p:txBody>
      </p:sp>
      <p:grpSp>
        <p:nvGrpSpPr>
          <p:cNvPr id="30" name="Group 29">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31" name="Straight Connector 30">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AB5E4BE-71E3-4493-AFE1-B71B8DF42B91}"/>
              </a:ext>
            </a:extLst>
          </p:cNvPr>
          <p:cNvSpPr>
            <a:spLocks noGrp="1"/>
          </p:cNvSpPr>
          <p:nvPr>
            <p:ph type="sldNum" sz="quarter" idx="12"/>
          </p:nvPr>
        </p:nvSpPr>
        <p:spPr>
          <a:xfrm>
            <a:off x="10529090" y="6041362"/>
            <a:ext cx="683339" cy="365125"/>
          </a:xfrm>
        </p:spPr>
        <p:txBody>
          <a:bodyPr>
            <a:normAutofit/>
          </a:bodyPr>
          <a:lstStyle/>
          <a:p>
            <a:pPr>
              <a:spcAft>
                <a:spcPts val="600"/>
              </a:spcAft>
            </a:pPr>
            <a:fld id="{3A98EE3D-8CD1-4C3F-BD1C-C98C9596463C}" type="slidenum">
              <a:rPr lang="en-US" smtClean="0">
                <a:solidFill>
                  <a:srgbClr val="FFFFFF"/>
                </a:solidFill>
              </a:rPr>
              <a:pPr>
                <a:spcAft>
                  <a:spcPts val="600"/>
                </a:spcAft>
              </a:pPr>
              <a:t>63</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3B7352BF-1E56-442C-A2E5-2D0FC6C467FA}"/>
              </a:ext>
            </a:extLst>
          </p:cNvPr>
          <p:cNvGraphicFramePr>
            <a:graphicFrameLocks noGrp="1"/>
          </p:cNvGraphicFramePr>
          <p:nvPr>
            <p:ph idx="1"/>
            <p:extLst>
              <p:ext uri="{D42A27DB-BD31-4B8C-83A1-F6EECF244321}">
                <p14:modId xmlns:p14="http://schemas.microsoft.com/office/powerpoint/2010/main" val="105868188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35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1CFC-0185-4A4F-A8AC-FA07EF5A8D5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dirty="0"/>
          </a:p>
        </p:txBody>
      </p:sp>
      <p:sp>
        <p:nvSpPr>
          <p:cNvPr id="3" name="Content Placeholder 2">
            <a:extLst>
              <a:ext uri="{FF2B5EF4-FFF2-40B4-BE49-F238E27FC236}">
                <a16:creationId xmlns:a16="http://schemas.microsoft.com/office/drawing/2014/main" id="{15F28876-4744-491D-B85E-91E5605FE10A}"/>
              </a:ext>
            </a:extLst>
          </p:cNvPr>
          <p:cNvSpPr>
            <a:spLocks noGrp="1"/>
          </p:cNvSpPr>
          <p:nvPr>
            <p:ph idx="1"/>
          </p:nvPr>
        </p:nvSpPr>
        <p:spPr/>
        <p:txBody>
          <a:bodyPr/>
          <a:lstStyle/>
          <a:p>
            <a:r>
              <a:rPr lang="en-US" dirty="0" err="1"/>
              <a:t>Roboflow</a:t>
            </a:r>
            <a:r>
              <a:rPr lang="en-US" dirty="0"/>
              <a:t> is online service to change annotation file formats to the ones you need for training.</a:t>
            </a:r>
          </a:p>
          <a:p>
            <a:endParaRPr lang="en-GB" dirty="0"/>
          </a:p>
        </p:txBody>
      </p:sp>
      <p:sp>
        <p:nvSpPr>
          <p:cNvPr id="4" name="Slide Number Placeholder 3">
            <a:extLst>
              <a:ext uri="{FF2B5EF4-FFF2-40B4-BE49-F238E27FC236}">
                <a16:creationId xmlns:a16="http://schemas.microsoft.com/office/drawing/2014/main" id="{B42B2893-E3DD-411E-A2ED-505A5393DBC8}"/>
              </a:ext>
            </a:extLst>
          </p:cNvPr>
          <p:cNvSpPr>
            <a:spLocks noGrp="1"/>
          </p:cNvSpPr>
          <p:nvPr>
            <p:ph type="sldNum" sz="quarter" idx="12"/>
          </p:nvPr>
        </p:nvSpPr>
        <p:spPr/>
        <p:txBody>
          <a:bodyPr/>
          <a:lstStyle/>
          <a:p>
            <a:fld id="{3A98EE3D-8CD1-4C3F-BD1C-C98C9596463C}" type="slidenum">
              <a:rPr lang="en-US" smtClean="0"/>
              <a:pPr/>
              <a:t>64</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44A25AF1-5D72-4CCB-AC30-D39AC6598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003" y="3295860"/>
            <a:ext cx="7913329" cy="2276187"/>
          </a:xfrm>
          <a:prstGeom prst="rect">
            <a:avLst/>
          </a:prstGeom>
        </p:spPr>
      </p:pic>
    </p:spTree>
    <p:extLst>
      <p:ext uri="{BB962C8B-B14F-4D97-AF65-F5344CB8AC3E}">
        <p14:creationId xmlns:p14="http://schemas.microsoft.com/office/powerpoint/2010/main" val="301860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FA93DD7-93F1-4CE0-A9C0-EB7584EC1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cene, outdoor, road, street&#10;&#10;Description automatically generated">
            <a:extLst>
              <a:ext uri="{FF2B5EF4-FFF2-40B4-BE49-F238E27FC236}">
                <a16:creationId xmlns:a16="http://schemas.microsoft.com/office/drawing/2014/main" id="{D85CDE75-2702-4FF9-9744-6E05CC357E91}"/>
              </a:ext>
            </a:extLst>
          </p:cNvPr>
          <p:cNvPicPr>
            <a:picLocks noChangeAspect="1"/>
          </p:cNvPicPr>
          <p:nvPr/>
        </p:nvPicPr>
        <p:blipFill rotWithShape="1">
          <a:blip r:embed="rId2">
            <a:extLst>
              <a:ext uri="{28A0092B-C50C-407E-A947-70E740481C1C}">
                <a14:useLocalDpi xmlns:a14="http://schemas.microsoft.com/office/drawing/2010/main" val="0"/>
              </a:ext>
            </a:extLst>
          </a:blip>
          <a:srcRect l="16073" r="25941"/>
          <a:stretch/>
        </p:blipFill>
        <p:spPr>
          <a:xfrm>
            <a:off x="2957361" y="10"/>
            <a:ext cx="3151431" cy="3437494"/>
          </a:xfrm>
          <a:custGeom>
            <a:avLst/>
            <a:gdLst/>
            <a:ahLst/>
            <a:cxnLst/>
            <a:rect l="l" t="t" r="r" b="b"/>
            <a:pathLst>
              <a:path w="3151431" h="3437504">
                <a:moveTo>
                  <a:pt x="514552" y="0"/>
                </a:moveTo>
                <a:lnTo>
                  <a:pt x="2008047" y="0"/>
                </a:lnTo>
                <a:lnTo>
                  <a:pt x="2008047" y="1"/>
                </a:lnTo>
                <a:lnTo>
                  <a:pt x="3151431" y="1"/>
                </a:lnTo>
                <a:lnTo>
                  <a:pt x="2637972" y="3437504"/>
                </a:lnTo>
                <a:lnTo>
                  <a:pt x="0" y="3437504"/>
                </a:lnTo>
                <a:close/>
              </a:path>
            </a:pathLst>
          </a:custGeom>
        </p:spPr>
      </p:pic>
      <p:pic>
        <p:nvPicPr>
          <p:cNvPr id="8" name="Picture 7" descr="A view of a road&#10;&#10;Description automatically generated">
            <a:extLst>
              <a:ext uri="{FF2B5EF4-FFF2-40B4-BE49-F238E27FC236}">
                <a16:creationId xmlns:a16="http://schemas.microsoft.com/office/drawing/2014/main" id="{18E0ABB4-D3FA-448F-8411-7DCA0E2A29D0}"/>
              </a:ext>
            </a:extLst>
          </p:cNvPr>
          <p:cNvPicPr>
            <a:picLocks noChangeAspect="1"/>
          </p:cNvPicPr>
          <p:nvPr/>
        </p:nvPicPr>
        <p:blipFill rotWithShape="1">
          <a:blip r:embed="rId3">
            <a:extLst>
              <a:ext uri="{28A0092B-C50C-407E-A947-70E740481C1C}">
                <a14:useLocalDpi xmlns:a14="http://schemas.microsoft.com/office/drawing/2010/main" val="0"/>
              </a:ext>
            </a:extLst>
          </a:blip>
          <a:srcRect l="24595" r="17383"/>
          <a:stretch/>
        </p:blipFill>
        <p:spPr>
          <a:xfrm>
            <a:off x="319203" y="10"/>
            <a:ext cx="3153384" cy="3437494"/>
          </a:xfrm>
          <a:custGeom>
            <a:avLst/>
            <a:gdLst/>
            <a:ahLst/>
            <a:cxnLst/>
            <a:rect l="l" t="t" r="r" b="b"/>
            <a:pathLst>
              <a:path w="3153384" h="3437504">
                <a:moveTo>
                  <a:pt x="511180" y="0"/>
                </a:moveTo>
                <a:lnTo>
                  <a:pt x="3153384" y="0"/>
                </a:lnTo>
                <a:lnTo>
                  <a:pt x="2638832" y="3437504"/>
                </a:lnTo>
                <a:lnTo>
                  <a:pt x="0" y="3437504"/>
                </a:lnTo>
                <a:close/>
              </a:path>
            </a:pathLst>
          </a:custGeom>
        </p:spPr>
      </p:pic>
      <p:pic>
        <p:nvPicPr>
          <p:cNvPr id="10" name="Picture 9" descr="A car driving down a street&#10;&#10;Description automatically generated">
            <a:extLst>
              <a:ext uri="{FF2B5EF4-FFF2-40B4-BE49-F238E27FC236}">
                <a16:creationId xmlns:a16="http://schemas.microsoft.com/office/drawing/2014/main" id="{73840B62-37AB-40D8-B339-7159667C7CB2}"/>
              </a:ext>
            </a:extLst>
          </p:cNvPr>
          <p:cNvPicPr>
            <a:picLocks noChangeAspect="1"/>
          </p:cNvPicPr>
          <p:nvPr/>
        </p:nvPicPr>
        <p:blipFill rotWithShape="1">
          <a:blip r:embed="rId4">
            <a:extLst>
              <a:ext uri="{28A0092B-C50C-407E-A947-70E740481C1C}">
                <a14:useLocalDpi xmlns:a14="http://schemas.microsoft.com/office/drawing/2010/main" val="0"/>
              </a:ext>
            </a:extLst>
          </a:blip>
          <a:srcRect l="15464" r="29867" b="2"/>
          <a:stretch/>
        </p:blipFill>
        <p:spPr>
          <a:xfrm>
            <a:off x="1" y="3437504"/>
            <a:ext cx="2956476" cy="3420496"/>
          </a:xfrm>
          <a:custGeom>
            <a:avLst/>
            <a:gdLst/>
            <a:ahLst/>
            <a:cxnLst/>
            <a:rect l="l" t="t" r="r" b="b"/>
            <a:pathLst>
              <a:path w="2956476" h="3420496">
                <a:moveTo>
                  <a:pt x="319202" y="0"/>
                </a:moveTo>
                <a:lnTo>
                  <a:pt x="2956476" y="0"/>
                </a:lnTo>
                <a:lnTo>
                  <a:pt x="2444471" y="3420496"/>
                </a:lnTo>
                <a:lnTo>
                  <a:pt x="0" y="3420496"/>
                </a:lnTo>
                <a:lnTo>
                  <a:pt x="0" y="2146516"/>
                </a:lnTo>
                <a:close/>
              </a:path>
            </a:pathLst>
          </a:custGeom>
        </p:spPr>
      </p:pic>
      <p:pic>
        <p:nvPicPr>
          <p:cNvPr id="12" name="Picture 11" descr="A view of a street&#10;&#10;Description automatically generated">
            <a:extLst>
              <a:ext uri="{FF2B5EF4-FFF2-40B4-BE49-F238E27FC236}">
                <a16:creationId xmlns:a16="http://schemas.microsoft.com/office/drawing/2014/main" id="{743AEECB-1C8A-45DA-90FF-93EB1E55CF65}"/>
              </a:ext>
            </a:extLst>
          </p:cNvPr>
          <p:cNvPicPr>
            <a:picLocks noChangeAspect="1"/>
          </p:cNvPicPr>
          <p:nvPr/>
        </p:nvPicPr>
        <p:blipFill rotWithShape="1">
          <a:blip r:embed="rId5">
            <a:extLst>
              <a:ext uri="{28A0092B-C50C-407E-A947-70E740481C1C}">
                <a14:useLocalDpi xmlns:a14="http://schemas.microsoft.com/office/drawing/2010/main" val="0"/>
              </a:ext>
            </a:extLst>
          </a:blip>
          <a:srcRect l="15616" r="26109" b="2"/>
          <a:stretch/>
        </p:blipFill>
        <p:spPr>
          <a:xfrm>
            <a:off x="2443799" y="3437504"/>
            <a:ext cx="3151535" cy="3420496"/>
          </a:xfrm>
          <a:custGeom>
            <a:avLst/>
            <a:gdLst/>
            <a:ahLst/>
            <a:cxnLst/>
            <a:rect l="l" t="t" r="r" b="b"/>
            <a:pathLst>
              <a:path w="3151535" h="3420496">
                <a:moveTo>
                  <a:pt x="512005" y="0"/>
                </a:moveTo>
                <a:lnTo>
                  <a:pt x="3151535" y="0"/>
                </a:lnTo>
                <a:lnTo>
                  <a:pt x="2640616" y="3420496"/>
                </a:lnTo>
                <a:lnTo>
                  <a:pt x="0" y="3420496"/>
                </a:lnTo>
                <a:close/>
              </a:path>
            </a:pathLst>
          </a:custGeom>
        </p:spPr>
      </p:pic>
      <p:cxnSp>
        <p:nvCxnSpPr>
          <p:cNvPr id="34" name="Straight Connector 33">
            <a:extLst>
              <a:ext uri="{FF2B5EF4-FFF2-40B4-BE49-F238E27FC236}">
                <a16:creationId xmlns:a16="http://schemas.microsoft.com/office/drawing/2014/main" id="{CBAE7D61-C468-452B-AD40-2FD6365B48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9203" y="3437504"/>
            <a:ext cx="52761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D8C0890-7680-4FCD-B337-24D18C1B75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443799" y="0"/>
            <a:ext cx="1028788"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F9505495-9520-4053-A869-64D132584D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9" name="Straight Connector 38">
              <a:extLst>
                <a:ext uri="{FF2B5EF4-FFF2-40B4-BE49-F238E27FC236}">
                  <a16:creationId xmlns:a16="http://schemas.microsoft.com/office/drawing/2014/main" id="{02BEDCFF-4AB4-434D-AF28-8BEE49EAED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8C0F654-A33E-4631-92E1-2B50FD6513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 name="Rectangle 23">
              <a:extLst>
                <a:ext uri="{FF2B5EF4-FFF2-40B4-BE49-F238E27FC236}">
                  <a16:creationId xmlns:a16="http://schemas.microsoft.com/office/drawing/2014/main" id="{0486C47D-FBA4-4BCD-8B12-8A430476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5">
              <a:extLst>
                <a:ext uri="{FF2B5EF4-FFF2-40B4-BE49-F238E27FC236}">
                  <a16:creationId xmlns:a16="http://schemas.microsoft.com/office/drawing/2014/main" id="{109C8431-5682-4922-B867-BB788B6E1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E9C9A55E-E24A-43DA-8172-AA087FE3B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7AA8486B-43FD-458B-A510-CDA2A9E6A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8">
              <a:extLst>
                <a:ext uri="{FF2B5EF4-FFF2-40B4-BE49-F238E27FC236}">
                  <a16:creationId xmlns:a16="http://schemas.microsoft.com/office/drawing/2014/main" id="{B174358B-C818-4CDC-9084-7CC2BCE1E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9">
              <a:extLst>
                <a:ext uri="{FF2B5EF4-FFF2-40B4-BE49-F238E27FC236}">
                  <a16:creationId xmlns:a16="http://schemas.microsoft.com/office/drawing/2014/main" id="{C07E7727-CE40-4DCD-9149-97D885520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AD91516C-D7EC-4144-8A2B-A34260E19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C3F76265-A59D-40B3-A7F8-9B60D3C1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FB4B072-03F4-4307-A757-0103CF2DEEB7}"/>
              </a:ext>
            </a:extLst>
          </p:cNvPr>
          <p:cNvSpPr>
            <a:spLocks noGrp="1"/>
          </p:cNvSpPr>
          <p:nvPr>
            <p:ph type="title"/>
          </p:nvPr>
        </p:nvSpPr>
        <p:spPr>
          <a:xfrm>
            <a:off x="6169290" y="609600"/>
            <a:ext cx="3104711" cy="1320800"/>
          </a:xfrm>
        </p:spPr>
        <p:txBody>
          <a:bodyPr>
            <a:normAutofit/>
          </a:bodyPr>
          <a:lstStyle/>
          <a:p>
            <a:r>
              <a:rPr lang="en-US" b="1" dirty="0">
                <a:effectLst>
                  <a:outerShdw blurRad="38100" dist="38100" dir="2700000" algn="tl">
                    <a:srgbClr val="000000">
                      <a:alpha val="43137"/>
                    </a:srgbClr>
                  </a:outerShdw>
                </a:effectLst>
              </a:rPr>
              <a:t>Results</a:t>
            </a:r>
            <a:endParaRPr lang="en-GB" dirty="0"/>
          </a:p>
        </p:txBody>
      </p:sp>
      <p:sp>
        <p:nvSpPr>
          <p:cNvPr id="4" name="Slide Number Placeholder 3">
            <a:extLst>
              <a:ext uri="{FF2B5EF4-FFF2-40B4-BE49-F238E27FC236}">
                <a16:creationId xmlns:a16="http://schemas.microsoft.com/office/drawing/2014/main" id="{021BAAC1-7B66-4F78-9FD6-26966E768C34}"/>
              </a:ext>
            </a:extLst>
          </p:cNvPr>
          <p:cNvSpPr>
            <a:spLocks noGrp="1"/>
          </p:cNvSpPr>
          <p:nvPr>
            <p:ph type="sldNum" sz="quarter" idx="12"/>
          </p:nvPr>
        </p:nvSpPr>
        <p:spPr>
          <a:xfrm>
            <a:off x="8590663" y="6041362"/>
            <a:ext cx="683339" cy="365125"/>
          </a:xfrm>
        </p:spPr>
        <p:txBody>
          <a:bodyPr>
            <a:normAutofit/>
          </a:bodyPr>
          <a:lstStyle/>
          <a:p>
            <a:pPr>
              <a:spcAft>
                <a:spcPts val="600"/>
              </a:spcAft>
            </a:pPr>
            <a:fld id="{3A98EE3D-8CD1-4C3F-BD1C-C98C9596463C}" type="slidenum">
              <a:rPr lang="en-US" smtClean="0"/>
              <a:pPr>
                <a:spcAft>
                  <a:spcPts val="600"/>
                </a:spcAft>
              </a:pPr>
              <a:t>65</a:t>
            </a:fld>
            <a:endParaRPr lang="en-US"/>
          </a:p>
        </p:txBody>
      </p:sp>
    </p:spTree>
    <p:extLst>
      <p:ext uri="{BB962C8B-B14F-4D97-AF65-F5344CB8AC3E}">
        <p14:creationId xmlns:p14="http://schemas.microsoft.com/office/powerpoint/2010/main" val="133556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2358-B240-43BE-AFBE-E5530CF199CE}"/>
              </a:ext>
            </a:extLst>
          </p:cNvPr>
          <p:cNvSpPr>
            <a:spLocks noGrp="1"/>
          </p:cNvSpPr>
          <p:nvPr>
            <p:ph type="title"/>
          </p:nvPr>
        </p:nvSpPr>
        <p:spPr>
          <a:xfrm>
            <a:off x="652481" y="1382486"/>
            <a:ext cx="3547581" cy="4093028"/>
          </a:xfrm>
        </p:spPr>
        <p:txBody>
          <a:bodyPr anchor="ctr">
            <a:normAutofit/>
          </a:bodyPr>
          <a:lstStyle/>
          <a:p>
            <a:r>
              <a:rPr lang="en-US" sz="4400" b="1" dirty="0">
                <a:effectLst>
                  <a:outerShdw blurRad="38100" dist="38100" dir="2700000" algn="tl">
                    <a:srgbClr val="000000">
                      <a:alpha val="43137"/>
                    </a:srgbClr>
                  </a:outerShdw>
                </a:effectLst>
              </a:rPr>
              <a:t>Hardware Problems</a:t>
            </a:r>
            <a:endParaRPr lang="en-GB" sz="4400"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39C28A2F-98B5-4AD2-99C1-6399A9512178}"/>
              </a:ext>
            </a:extLst>
          </p:cNvPr>
          <p:cNvSpPr>
            <a:spLocks noGrp="1"/>
          </p:cNvSpPr>
          <p:nvPr>
            <p:ph type="sldNum" sz="quarter" idx="12"/>
          </p:nvPr>
        </p:nvSpPr>
        <p:spPr>
          <a:xfrm>
            <a:off x="10529090" y="6041362"/>
            <a:ext cx="683339" cy="365125"/>
          </a:xfrm>
        </p:spPr>
        <p:txBody>
          <a:bodyPr>
            <a:normAutofit/>
          </a:bodyPr>
          <a:lstStyle/>
          <a:p>
            <a:pPr>
              <a:spcAft>
                <a:spcPts val="600"/>
              </a:spcAft>
            </a:pPr>
            <a:fld id="{3A98EE3D-8CD1-4C3F-BD1C-C98C9596463C}" type="slidenum">
              <a:rPr lang="en-US">
                <a:solidFill>
                  <a:srgbClr val="FFFFFF"/>
                </a:solidFill>
              </a:rPr>
              <a:pPr>
                <a:spcAft>
                  <a:spcPts val="600"/>
                </a:spcAft>
              </a:pPr>
              <a:t>66</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D575B732-B627-4D4A-A92F-61D02580ACD6}"/>
              </a:ext>
            </a:extLst>
          </p:cNvPr>
          <p:cNvGraphicFramePr>
            <a:graphicFrameLocks noGrp="1"/>
          </p:cNvGraphicFramePr>
          <p:nvPr>
            <p:ph idx="1"/>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22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6D15-4BFA-4D32-9A7B-3A4BA89591A4}"/>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Solution</a:t>
            </a:r>
            <a:r>
              <a:rPr lang="en-US" dirty="0"/>
              <a:t> </a:t>
            </a:r>
            <a:endParaRPr lang="en-GB" dirty="0"/>
          </a:p>
        </p:txBody>
      </p:sp>
      <p:sp>
        <p:nvSpPr>
          <p:cNvPr id="3" name="Content Placeholder 2">
            <a:extLst>
              <a:ext uri="{FF2B5EF4-FFF2-40B4-BE49-F238E27FC236}">
                <a16:creationId xmlns:a16="http://schemas.microsoft.com/office/drawing/2014/main" id="{E2185641-0887-4481-A6FE-61CB256E1C67}"/>
              </a:ext>
            </a:extLst>
          </p:cNvPr>
          <p:cNvSpPr>
            <a:spLocks noGrp="1"/>
          </p:cNvSpPr>
          <p:nvPr>
            <p:ph idx="1"/>
          </p:nvPr>
        </p:nvSpPr>
        <p:spPr/>
        <p:txBody>
          <a:bodyPr/>
          <a:lstStyle/>
          <a:p>
            <a:r>
              <a:rPr lang="en-US" dirty="0"/>
              <a:t>We can construct the backbone network only in the hardware part and do a hardware/Software Co-Simulation </a:t>
            </a:r>
            <a:endParaRPr lang="en-GB" dirty="0"/>
          </a:p>
        </p:txBody>
      </p:sp>
      <p:sp>
        <p:nvSpPr>
          <p:cNvPr id="4" name="Slide Number Placeholder 3">
            <a:extLst>
              <a:ext uri="{FF2B5EF4-FFF2-40B4-BE49-F238E27FC236}">
                <a16:creationId xmlns:a16="http://schemas.microsoft.com/office/drawing/2014/main" id="{7F7A0DAE-67F9-4DC6-81A3-1D96B91E6A16}"/>
              </a:ext>
            </a:extLst>
          </p:cNvPr>
          <p:cNvSpPr>
            <a:spLocks noGrp="1"/>
          </p:cNvSpPr>
          <p:nvPr>
            <p:ph type="sldNum" sz="quarter" idx="12"/>
          </p:nvPr>
        </p:nvSpPr>
        <p:spPr/>
        <p:txBody>
          <a:bodyPr/>
          <a:lstStyle/>
          <a:p>
            <a:fld id="{3A98EE3D-8CD1-4C3F-BD1C-C98C9596463C}" type="slidenum">
              <a:rPr lang="en-US" smtClean="0"/>
              <a:pPr/>
              <a:t>67</a:t>
            </a:fld>
            <a:endParaRPr lang="en-US" dirty="0"/>
          </a:p>
        </p:txBody>
      </p:sp>
    </p:spTree>
    <p:extLst>
      <p:ext uri="{BB962C8B-B14F-4D97-AF65-F5344CB8AC3E}">
        <p14:creationId xmlns:p14="http://schemas.microsoft.com/office/powerpoint/2010/main" val="126095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23C4-C66F-400F-A669-971EE9EC1FCA}"/>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Design</a:t>
            </a:r>
            <a:r>
              <a:rPr lang="en-US" dirty="0"/>
              <a:t> </a:t>
            </a:r>
            <a:r>
              <a:rPr lang="en-US" sz="4400" b="1" dirty="0">
                <a:effectLst>
                  <a:outerShdw blurRad="38100" dist="38100" dir="2700000" algn="tl">
                    <a:srgbClr val="000000">
                      <a:alpha val="43137"/>
                    </a:srgbClr>
                  </a:outerShdw>
                </a:effectLst>
              </a:rPr>
              <a:t>process</a:t>
            </a:r>
            <a:endParaRPr lang="en-GB" sz="44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C146C3B-92F6-4164-90B6-E9FF95D5F191}"/>
              </a:ext>
            </a:extLst>
          </p:cNvPr>
          <p:cNvSpPr>
            <a:spLocks noGrp="1"/>
          </p:cNvSpPr>
          <p:nvPr>
            <p:ph idx="1"/>
          </p:nvPr>
        </p:nvSpPr>
        <p:spPr>
          <a:xfrm>
            <a:off x="677334" y="2160589"/>
            <a:ext cx="8596668" cy="3880773"/>
          </a:xfrm>
        </p:spPr>
        <p:txBody>
          <a:bodyPr/>
          <a:lstStyle/>
          <a:p>
            <a:r>
              <a:rPr lang="en-US" dirty="0"/>
              <a:t>We checked the logic in the machine learning libraries in python</a:t>
            </a:r>
          </a:p>
          <a:p>
            <a:r>
              <a:rPr lang="en-US" dirty="0"/>
              <a:t>We write the same logic in C++ codes</a:t>
            </a:r>
          </a:p>
          <a:p>
            <a:r>
              <a:rPr lang="en-US" dirty="0"/>
              <a:t>We Use HLS tool to change the C++ codes to HDL codes Verilog/VHDL</a:t>
            </a:r>
          </a:p>
          <a:p>
            <a:pPr marL="0" indent="0">
              <a:buNone/>
            </a:pPr>
            <a:r>
              <a:rPr lang="en-US" dirty="0"/>
              <a:t> </a:t>
            </a:r>
          </a:p>
          <a:p>
            <a:endParaRPr lang="en-GB" dirty="0"/>
          </a:p>
        </p:txBody>
      </p:sp>
      <p:sp>
        <p:nvSpPr>
          <p:cNvPr id="4" name="Slide Number Placeholder 3">
            <a:extLst>
              <a:ext uri="{FF2B5EF4-FFF2-40B4-BE49-F238E27FC236}">
                <a16:creationId xmlns:a16="http://schemas.microsoft.com/office/drawing/2014/main" id="{2041265E-17A4-4321-B343-444BF457AF4F}"/>
              </a:ext>
            </a:extLst>
          </p:cNvPr>
          <p:cNvSpPr>
            <a:spLocks noGrp="1"/>
          </p:cNvSpPr>
          <p:nvPr>
            <p:ph type="sldNum" sz="quarter" idx="12"/>
          </p:nvPr>
        </p:nvSpPr>
        <p:spPr/>
        <p:txBody>
          <a:bodyPr/>
          <a:lstStyle/>
          <a:p>
            <a:fld id="{3A98EE3D-8CD1-4C3F-BD1C-C98C9596463C}" type="slidenum">
              <a:rPr lang="en-US" smtClean="0"/>
              <a:pPr/>
              <a:t>68</a:t>
            </a:fld>
            <a:endParaRPr lang="en-US" dirty="0"/>
          </a:p>
        </p:txBody>
      </p:sp>
      <p:grpSp>
        <p:nvGrpSpPr>
          <p:cNvPr id="10" name="Group 9">
            <a:extLst>
              <a:ext uri="{FF2B5EF4-FFF2-40B4-BE49-F238E27FC236}">
                <a16:creationId xmlns:a16="http://schemas.microsoft.com/office/drawing/2014/main" id="{4788EC25-175E-400B-BE64-B6A2E42449C7}"/>
              </a:ext>
            </a:extLst>
          </p:cNvPr>
          <p:cNvGrpSpPr/>
          <p:nvPr/>
        </p:nvGrpSpPr>
        <p:grpSpPr>
          <a:xfrm>
            <a:off x="1035775" y="4100975"/>
            <a:ext cx="7554888" cy="1118587"/>
            <a:chOff x="1433759" y="2869699"/>
            <a:chExt cx="7554888" cy="1118587"/>
          </a:xfrm>
        </p:grpSpPr>
        <p:sp>
          <p:nvSpPr>
            <p:cNvPr id="5" name="Rectangle 4">
              <a:extLst>
                <a:ext uri="{FF2B5EF4-FFF2-40B4-BE49-F238E27FC236}">
                  <a16:creationId xmlns:a16="http://schemas.microsoft.com/office/drawing/2014/main" id="{2F4E6C85-35B9-4BB7-8134-AE6163ECEB51}"/>
                </a:ext>
              </a:extLst>
            </p:cNvPr>
            <p:cNvSpPr/>
            <p:nvPr/>
          </p:nvSpPr>
          <p:spPr>
            <a:xfrm>
              <a:off x="1433759" y="2869699"/>
              <a:ext cx="1455938" cy="1118587"/>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6" name="Arrow: Right 5">
              <a:extLst>
                <a:ext uri="{FF2B5EF4-FFF2-40B4-BE49-F238E27FC236}">
                  <a16:creationId xmlns:a16="http://schemas.microsoft.com/office/drawing/2014/main" id="{191ABDB1-7171-4612-8E33-70755B679982}"/>
                </a:ext>
              </a:extLst>
            </p:cNvPr>
            <p:cNvSpPr/>
            <p:nvPr/>
          </p:nvSpPr>
          <p:spPr>
            <a:xfrm>
              <a:off x="3025079" y="3047252"/>
              <a:ext cx="1322773" cy="763479"/>
            </a:xfrm>
            <a:prstGeom prst="rightArrow">
              <a:avLst/>
            </a:prstGeom>
            <a:solidFill>
              <a:schemeClr val="bg1"/>
            </a:solid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1FDE201-110D-4C96-A448-0FF8431873F9}"/>
                </a:ext>
              </a:extLst>
            </p:cNvPr>
            <p:cNvSpPr/>
            <p:nvPr/>
          </p:nvSpPr>
          <p:spPr>
            <a:xfrm>
              <a:off x="4483234" y="2869699"/>
              <a:ext cx="1455938" cy="1118587"/>
            </a:xfrm>
            <a:prstGeom prst="rect">
              <a:avLst/>
            </a:prstGeom>
            <a:solidFill>
              <a:schemeClr val="accent1">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 name="Arrow: Right 7">
              <a:extLst>
                <a:ext uri="{FF2B5EF4-FFF2-40B4-BE49-F238E27FC236}">
                  <a16:creationId xmlns:a16="http://schemas.microsoft.com/office/drawing/2014/main" id="{864F4EFC-1CB0-4B05-B4D8-B92A5B304B4A}"/>
                </a:ext>
              </a:extLst>
            </p:cNvPr>
            <p:cNvSpPr/>
            <p:nvPr/>
          </p:nvSpPr>
          <p:spPr>
            <a:xfrm>
              <a:off x="6074554" y="3047252"/>
              <a:ext cx="1322773" cy="763479"/>
            </a:xfrm>
            <a:prstGeom prst="rightArrow">
              <a:avLst/>
            </a:prstGeom>
            <a:solidFill>
              <a:schemeClr val="bg1"/>
            </a:solid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accent4">
                      <a:lumMod val="50000"/>
                    </a:schemeClr>
                  </a:solidFill>
                </a:rPr>
                <a:t>HLS</a:t>
              </a:r>
            </a:p>
          </p:txBody>
        </p:sp>
        <p:sp>
          <p:nvSpPr>
            <p:cNvPr id="9" name="Rectangle 8">
              <a:extLst>
                <a:ext uri="{FF2B5EF4-FFF2-40B4-BE49-F238E27FC236}">
                  <a16:creationId xmlns:a16="http://schemas.microsoft.com/office/drawing/2014/main" id="{6E540AB2-DE53-4B8E-B92C-0B7456A0C4B6}"/>
                </a:ext>
              </a:extLst>
            </p:cNvPr>
            <p:cNvSpPr/>
            <p:nvPr/>
          </p:nvSpPr>
          <p:spPr>
            <a:xfrm>
              <a:off x="7532709" y="2869699"/>
              <a:ext cx="1455938" cy="1118587"/>
            </a:xfrm>
            <a:prstGeom prst="rect">
              <a:avLst/>
            </a:prstGeom>
            <a:solidFill>
              <a:srgbClr val="EA1404"/>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HDL</a:t>
              </a:r>
            </a:p>
          </p:txBody>
        </p:sp>
      </p:grpSp>
    </p:spTree>
    <p:extLst>
      <p:ext uri="{BB962C8B-B14F-4D97-AF65-F5344CB8AC3E}">
        <p14:creationId xmlns:p14="http://schemas.microsoft.com/office/powerpoint/2010/main" val="361614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205D-552E-457C-95DE-15762BE27CF6}"/>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Extraction of weights</a:t>
            </a:r>
            <a:endParaRPr lang="en-GB" sz="44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E9D27AC-E798-4177-AFC8-3A251890CA27}"/>
              </a:ext>
            </a:extLst>
          </p:cNvPr>
          <p:cNvSpPr>
            <a:spLocks noGrp="1"/>
          </p:cNvSpPr>
          <p:nvPr>
            <p:ph idx="1"/>
          </p:nvPr>
        </p:nvSpPr>
        <p:spPr/>
        <p:txBody>
          <a:bodyPr/>
          <a:lstStyle/>
          <a:p>
            <a:r>
              <a:rPr lang="en-US" dirty="0"/>
              <a:t>Backbone network of software design is vgg16, but it required nearly 46GB of RAM to extract the weights which was impossible to get even in google Colabs </a:t>
            </a:r>
          </a:p>
          <a:p>
            <a:r>
              <a:rPr lang="en-US" dirty="0"/>
              <a:t>So we had to design a light weight vgg16 to be compatible with the memory in hardware and we can extract weights from it with the available computational power</a:t>
            </a:r>
            <a:endParaRPr lang="en-GB" dirty="0"/>
          </a:p>
        </p:txBody>
      </p:sp>
      <p:sp>
        <p:nvSpPr>
          <p:cNvPr id="4" name="Slide Number Placeholder 3">
            <a:extLst>
              <a:ext uri="{FF2B5EF4-FFF2-40B4-BE49-F238E27FC236}">
                <a16:creationId xmlns:a16="http://schemas.microsoft.com/office/drawing/2014/main" id="{28365850-B440-4763-9A19-43140C09F382}"/>
              </a:ext>
            </a:extLst>
          </p:cNvPr>
          <p:cNvSpPr>
            <a:spLocks noGrp="1"/>
          </p:cNvSpPr>
          <p:nvPr>
            <p:ph type="sldNum" sz="quarter" idx="12"/>
          </p:nvPr>
        </p:nvSpPr>
        <p:spPr/>
        <p:txBody>
          <a:bodyPr/>
          <a:lstStyle/>
          <a:p>
            <a:fld id="{3A98EE3D-8CD1-4C3F-BD1C-C98C9596463C}" type="slidenum">
              <a:rPr lang="en-US" smtClean="0"/>
              <a:pPr/>
              <a:t>69</a:t>
            </a:fld>
            <a:endParaRPr lang="en-US" dirty="0"/>
          </a:p>
        </p:txBody>
      </p:sp>
      <p:graphicFrame>
        <p:nvGraphicFramePr>
          <p:cNvPr id="5" name="Table 4">
            <a:extLst>
              <a:ext uri="{FF2B5EF4-FFF2-40B4-BE49-F238E27FC236}">
                <a16:creationId xmlns:a16="http://schemas.microsoft.com/office/drawing/2014/main" id="{277228E1-5CCE-4AF2-81C9-F58EBB693A2E}"/>
              </a:ext>
            </a:extLst>
          </p:cNvPr>
          <p:cNvGraphicFramePr>
            <a:graphicFrameLocks noGrp="1"/>
          </p:cNvGraphicFramePr>
          <p:nvPr/>
        </p:nvGraphicFramePr>
        <p:xfrm>
          <a:off x="2411603" y="3898760"/>
          <a:ext cx="4943789" cy="2612577"/>
        </p:xfrm>
        <a:graphic>
          <a:graphicData uri="http://schemas.openxmlformats.org/drawingml/2006/table">
            <a:tbl>
              <a:tblPr firstRow="1" firstCol="1" bandRow="1">
                <a:tableStyleId>{5C22544A-7EE6-4342-B048-85BDC9FD1C3A}</a:tableStyleId>
              </a:tblPr>
              <a:tblGrid>
                <a:gridCol w="1729662">
                  <a:extLst>
                    <a:ext uri="{9D8B030D-6E8A-4147-A177-3AD203B41FA5}">
                      <a16:colId xmlns:a16="http://schemas.microsoft.com/office/drawing/2014/main" val="985020461"/>
                    </a:ext>
                  </a:extLst>
                </a:gridCol>
                <a:gridCol w="1666320">
                  <a:extLst>
                    <a:ext uri="{9D8B030D-6E8A-4147-A177-3AD203B41FA5}">
                      <a16:colId xmlns:a16="http://schemas.microsoft.com/office/drawing/2014/main" val="989232445"/>
                    </a:ext>
                  </a:extLst>
                </a:gridCol>
                <a:gridCol w="1547807">
                  <a:extLst>
                    <a:ext uri="{9D8B030D-6E8A-4147-A177-3AD203B41FA5}">
                      <a16:colId xmlns:a16="http://schemas.microsoft.com/office/drawing/2014/main" val="526440034"/>
                    </a:ext>
                  </a:extLst>
                </a:gridCol>
              </a:tblGrid>
              <a:tr h="113667">
                <a:tc>
                  <a:txBody>
                    <a:bodyPr/>
                    <a:lstStyle/>
                    <a:p>
                      <a:pPr indent="226695" algn="ctr">
                        <a:spcAft>
                          <a:spcPts val="0"/>
                        </a:spcAft>
                      </a:pPr>
                      <a:r>
                        <a:rPr lang="en-US" sz="600">
                          <a:effectLst/>
                        </a:rPr>
                        <a:t>Layer (Type)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Output Shape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Param #</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525989765"/>
                  </a:ext>
                </a:extLst>
              </a:tr>
              <a:tr h="113667">
                <a:tc>
                  <a:txBody>
                    <a:bodyPr/>
                    <a:lstStyle/>
                    <a:p>
                      <a:pPr indent="226695" algn="ctr">
                        <a:spcAft>
                          <a:spcPts val="0"/>
                        </a:spcAft>
                      </a:pPr>
                      <a:r>
                        <a:rPr lang="en-US" sz="600">
                          <a:effectLst/>
                        </a:rPr>
                        <a:t>Convd2d</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(None,28,28,64)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640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228282634"/>
                  </a:ext>
                </a:extLst>
              </a:tr>
              <a:tr h="113667">
                <a:tc>
                  <a:txBody>
                    <a:bodyPr/>
                    <a:lstStyle/>
                    <a:p>
                      <a:pPr indent="226695" algn="ctr">
                        <a:spcAft>
                          <a:spcPts val="0"/>
                        </a:spcAft>
                      </a:pPr>
                      <a:r>
                        <a:rPr lang="en-US" sz="600">
                          <a:effectLst/>
                        </a:rPr>
                        <a:t>Convd2d_1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(None,28,28,64)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36928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606126188"/>
                  </a:ext>
                </a:extLst>
              </a:tr>
              <a:tr h="113667">
                <a:tc>
                  <a:txBody>
                    <a:bodyPr/>
                    <a:lstStyle/>
                    <a:p>
                      <a:pPr indent="226695" algn="ctr">
                        <a:spcAft>
                          <a:spcPts val="0"/>
                        </a:spcAft>
                      </a:pPr>
                      <a:r>
                        <a:rPr lang="en-US" sz="600">
                          <a:effectLst/>
                        </a:rPr>
                        <a:t>Max_pooling2d</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4170439996"/>
                  </a:ext>
                </a:extLst>
              </a:tr>
              <a:tr h="113667">
                <a:tc>
                  <a:txBody>
                    <a:bodyPr/>
                    <a:lstStyle/>
                    <a:p>
                      <a:pPr indent="226695" algn="ctr">
                        <a:spcAft>
                          <a:spcPts val="0"/>
                        </a:spcAft>
                      </a:pPr>
                      <a:r>
                        <a:rPr lang="en-US" sz="600">
                          <a:effectLst/>
                        </a:rPr>
                        <a:t>Convd2d_2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73856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797389979"/>
                  </a:ext>
                </a:extLst>
              </a:tr>
              <a:tr h="113667">
                <a:tc>
                  <a:txBody>
                    <a:bodyPr/>
                    <a:lstStyle/>
                    <a:p>
                      <a:pPr indent="226695" algn="ctr">
                        <a:spcAft>
                          <a:spcPts val="0"/>
                        </a:spcAft>
                      </a:pPr>
                      <a:r>
                        <a:rPr lang="en-US" sz="600">
                          <a:effectLst/>
                        </a:rPr>
                        <a:t>Convd2d_3</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147584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996136820"/>
                  </a:ext>
                </a:extLst>
              </a:tr>
              <a:tr h="113667">
                <a:tc>
                  <a:txBody>
                    <a:bodyPr/>
                    <a:lstStyle/>
                    <a:p>
                      <a:pPr indent="226695" algn="ctr">
                        <a:spcAft>
                          <a:spcPts val="0"/>
                        </a:spcAft>
                      </a:pPr>
                      <a:r>
                        <a:rPr lang="en-US" sz="600">
                          <a:effectLst/>
                        </a:rPr>
                        <a:t>Max_pooling2d_1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297884241"/>
                  </a:ext>
                </a:extLst>
              </a:tr>
              <a:tr h="113667">
                <a:tc>
                  <a:txBody>
                    <a:bodyPr/>
                    <a:lstStyle/>
                    <a:p>
                      <a:pPr indent="226695" algn="ctr">
                        <a:spcAft>
                          <a:spcPts val="0"/>
                        </a:spcAft>
                      </a:pPr>
                      <a:r>
                        <a:rPr lang="en-US" sz="600">
                          <a:effectLst/>
                        </a:rPr>
                        <a:t>Convd2d_4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295168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896254682"/>
                  </a:ext>
                </a:extLst>
              </a:tr>
              <a:tr h="113667">
                <a:tc>
                  <a:txBody>
                    <a:bodyPr/>
                    <a:lstStyle/>
                    <a:p>
                      <a:pPr indent="226695" algn="ctr">
                        <a:spcAft>
                          <a:spcPts val="0"/>
                        </a:spcAft>
                      </a:pPr>
                      <a:r>
                        <a:rPr lang="en-US" sz="600">
                          <a:effectLst/>
                        </a:rPr>
                        <a:t>Convd2d_5</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590080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260634103"/>
                  </a:ext>
                </a:extLst>
              </a:tr>
              <a:tr h="113667">
                <a:tc>
                  <a:txBody>
                    <a:bodyPr/>
                    <a:lstStyle/>
                    <a:p>
                      <a:pPr indent="226695" algn="ctr">
                        <a:spcAft>
                          <a:spcPts val="0"/>
                        </a:spcAft>
                      </a:pPr>
                      <a:r>
                        <a:rPr lang="en-US" sz="600">
                          <a:effectLst/>
                        </a:rPr>
                        <a:t>Convd2d_6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590080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946187933"/>
                  </a:ext>
                </a:extLst>
              </a:tr>
              <a:tr h="113667">
                <a:tc>
                  <a:txBody>
                    <a:bodyPr/>
                    <a:lstStyle/>
                    <a:p>
                      <a:pPr indent="226695" algn="ctr">
                        <a:spcAft>
                          <a:spcPts val="0"/>
                        </a:spcAft>
                      </a:pPr>
                      <a:r>
                        <a:rPr lang="en-US" sz="600">
                          <a:effectLst/>
                        </a:rPr>
                        <a:t>Max_pooling2d_2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528101610"/>
                  </a:ext>
                </a:extLst>
              </a:tr>
              <a:tr h="113667">
                <a:tc>
                  <a:txBody>
                    <a:bodyPr/>
                    <a:lstStyle/>
                    <a:p>
                      <a:pPr indent="226695" algn="ctr">
                        <a:spcAft>
                          <a:spcPts val="0"/>
                        </a:spcAft>
                      </a:pPr>
                      <a:r>
                        <a:rPr lang="en-US" sz="600">
                          <a:effectLst/>
                        </a:rPr>
                        <a:t>Convd2d_7</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1180160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050477569"/>
                  </a:ext>
                </a:extLst>
              </a:tr>
              <a:tr h="113667">
                <a:tc>
                  <a:txBody>
                    <a:bodyPr/>
                    <a:lstStyle/>
                    <a:p>
                      <a:pPr indent="226695" algn="ctr">
                        <a:spcAft>
                          <a:spcPts val="0"/>
                        </a:spcAft>
                      </a:pPr>
                      <a:r>
                        <a:rPr lang="en-US" sz="600">
                          <a:effectLst/>
                        </a:rPr>
                        <a:t>Convd2d_8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233786279"/>
                  </a:ext>
                </a:extLst>
              </a:tr>
              <a:tr h="113667">
                <a:tc>
                  <a:txBody>
                    <a:bodyPr/>
                    <a:lstStyle/>
                    <a:p>
                      <a:pPr indent="226695" algn="ctr">
                        <a:spcAft>
                          <a:spcPts val="0"/>
                        </a:spcAft>
                      </a:pPr>
                      <a:r>
                        <a:rPr lang="en-US" sz="600">
                          <a:effectLst/>
                        </a:rPr>
                        <a:t>Convd2d_9</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4278381013"/>
                  </a:ext>
                </a:extLst>
              </a:tr>
              <a:tr h="113667">
                <a:tc>
                  <a:txBody>
                    <a:bodyPr/>
                    <a:lstStyle/>
                    <a:p>
                      <a:pPr indent="226695" algn="ctr">
                        <a:spcAft>
                          <a:spcPts val="0"/>
                        </a:spcAft>
                      </a:pPr>
                      <a:r>
                        <a:rPr lang="en-US" sz="600">
                          <a:effectLst/>
                        </a:rPr>
                        <a:t>Max_pooling2d_3</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60074273"/>
                  </a:ext>
                </a:extLst>
              </a:tr>
              <a:tr h="113667">
                <a:tc>
                  <a:txBody>
                    <a:bodyPr/>
                    <a:lstStyle/>
                    <a:p>
                      <a:pPr indent="226695" algn="ctr">
                        <a:spcAft>
                          <a:spcPts val="0"/>
                        </a:spcAft>
                      </a:pPr>
                      <a:r>
                        <a:rPr lang="en-US" sz="600">
                          <a:effectLst/>
                        </a:rPr>
                        <a:t>Convd2d_10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360801205"/>
                  </a:ext>
                </a:extLst>
              </a:tr>
              <a:tr h="113667">
                <a:tc>
                  <a:txBody>
                    <a:bodyPr/>
                    <a:lstStyle/>
                    <a:p>
                      <a:pPr indent="226695" algn="ctr">
                        <a:spcAft>
                          <a:spcPts val="0"/>
                        </a:spcAft>
                      </a:pPr>
                      <a:r>
                        <a:rPr lang="en-US" sz="600">
                          <a:effectLst/>
                        </a:rPr>
                        <a:t>Convd2d_11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592098598"/>
                  </a:ext>
                </a:extLst>
              </a:tr>
              <a:tr h="113667">
                <a:tc>
                  <a:txBody>
                    <a:bodyPr/>
                    <a:lstStyle/>
                    <a:p>
                      <a:pPr indent="226695" algn="ctr">
                        <a:spcAft>
                          <a:spcPts val="0"/>
                        </a:spcAft>
                      </a:pPr>
                      <a:r>
                        <a:rPr lang="en-US" sz="600">
                          <a:effectLst/>
                        </a:rPr>
                        <a:t>Convd2d_12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624992852"/>
                  </a:ext>
                </a:extLst>
              </a:tr>
              <a:tr h="113667">
                <a:tc>
                  <a:txBody>
                    <a:bodyPr/>
                    <a:lstStyle/>
                    <a:p>
                      <a:pPr indent="226695" algn="ctr">
                        <a:spcAft>
                          <a:spcPts val="0"/>
                        </a:spcAft>
                      </a:pPr>
                      <a:r>
                        <a:rPr lang="en-US" sz="600">
                          <a:effectLst/>
                        </a:rPr>
                        <a:t>Max_pooling2d_4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(None,1,1,512)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085646492"/>
                  </a:ext>
                </a:extLst>
              </a:tr>
              <a:tr h="113226">
                <a:tc>
                  <a:txBody>
                    <a:bodyPr/>
                    <a:lstStyle/>
                    <a:p>
                      <a:pPr indent="226695" algn="ctr">
                        <a:spcAft>
                          <a:spcPts val="0"/>
                        </a:spcAft>
                      </a:pPr>
                      <a:r>
                        <a:rPr lang="en-US" sz="600">
                          <a:effectLst/>
                        </a:rPr>
                        <a:t>Flatten</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9468264"/>
                  </a:ext>
                </a:extLst>
              </a:tr>
              <a:tr h="113226">
                <a:tc>
                  <a:txBody>
                    <a:bodyPr/>
                    <a:lstStyle/>
                    <a:p>
                      <a:pPr indent="226695" algn="ctr">
                        <a:spcAft>
                          <a:spcPts val="0"/>
                        </a:spcAft>
                      </a:pPr>
                      <a:r>
                        <a:rPr lang="en-US" sz="600">
                          <a:effectLst/>
                        </a:rPr>
                        <a:t>Dense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(None,4096)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2101248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564866372"/>
                  </a:ext>
                </a:extLst>
              </a:tr>
              <a:tr h="113226">
                <a:tc>
                  <a:txBody>
                    <a:bodyPr/>
                    <a:lstStyle/>
                    <a:p>
                      <a:pPr indent="226695" algn="ctr">
                        <a:spcAft>
                          <a:spcPts val="0"/>
                        </a:spcAft>
                      </a:pPr>
                      <a:r>
                        <a:rPr lang="en-US" sz="600">
                          <a:effectLst/>
                        </a:rPr>
                        <a:t>Dense_1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(None,4096)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16781312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181470089"/>
                  </a:ext>
                </a:extLst>
              </a:tr>
              <a:tr h="113226">
                <a:tc>
                  <a:txBody>
                    <a:bodyPr/>
                    <a:lstStyle/>
                    <a:p>
                      <a:pPr indent="226695" algn="ctr">
                        <a:spcAft>
                          <a:spcPts val="0"/>
                        </a:spcAft>
                      </a:pPr>
                      <a:r>
                        <a:rPr lang="en-US" sz="600">
                          <a:effectLst/>
                        </a:rPr>
                        <a:t>Dense_2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dirty="0">
                          <a:effectLst/>
                        </a:rPr>
                        <a:t>40970</a:t>
                      </a:r>
                      <a:endParaRPr lang="en-GB" sz="700" dirty="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753314856"/>
                  </a:ext>
                </a:extLst>
              </a:tr>
            </a:tbl>
          </a:graphicData>
        </a:graphic>
      </p:graphicFrame>
    </p:spTree>
    <p:extLst>
      <p:ext uri="{BB962C8B-B14F-4D97-AF65-F5344CB8AC3E}">
        <p14:creationId xmlns:p14="http://schemas.microsoft.com/office/powerpoint/2010/main" val="22538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5553-1AE1-46DE-959F-BED4608522F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 Autonomous Vehicle System.</a:t>
            </a:r>
          </a:p>
          <a:p>
            <a:endParaRPr lang="en-US" dirty="0"/>
          </a:p>
        </p:txBody>
      </p:sp>
      <p:sp>
        <p:nvSpPr>
          <p:cNvPr id="3" name="Content Placeholder 2">
            <a:extLst>
              <a:ext uri="{FF2B5EF4-FFF2-40B4-BE49-F238E27FC236}">
                <a16:creationId xmlns:a16="http://schemas.microsoft.com/office/drawing/2014/main" id="{BD840092-99D7-4666-A917-5453F12E9172}"/>
              </a:ext>
            </a:extLst>
          </p:cNvPr>
          <p:cNvSpPr>
            <a:spLocks noGrp="1"/>
          </p:cNvSpPr>
          <p:nvPr>
            <p:ph idx="1"/>
          </p:nvPr>
        </p:nvSpPr>
        <p:spPr>
          <a:xfrm>
            <a:off x="677334" y="1719432"/>
            <a:ext cx="8596668" cy="4321930"/>
          </a:xfrm>
        </p:spPr>
        <p:txBody>
          <a:bodyPr vert="horz" lIns="91440" tIns="45720" rIns="91440" bIns="45720" rtlCol="0" anchor="t">
            <a:normAutofit lnSpcReduction="10000"/>
          </a:bodyPr>
          <a:lstStyle/>
          <a:p>
            <a:pPr marL="0" indent="0">
              <a:buNone/>
            </a:pPr>
            <a:endParaRPr lang="en-US" dirty="0">
              <a:ea typeface="+mn-lt"/>
              <a:cs typeface="+mn-lt"/>
            </a:endParaRPr>
          </a:p>
          <a:p>
            <a:r>
              <a:rPr lang="en-US" dirty="0">
                <a:ea typeface="+mn-lt"/>
                <a:cs typeface="+mn-lt"/>
              </a:rPr>
              <a:t>Autonomous Vehicle Software</a:t>
            </a:r>
            <a:endParaRPr lang="en-US" dirty="0"/>
          </a:p>
          <a:p>
            <a:pPr>
              <a:buAutoNum type="romanLcPeriod"/>
            </a:pPr>
            <a:r>
              <a:rPr lang="en-US" dirty="0">
                <a:ea typeface="+mn-lt"/>
                <a:cs typeface="+mn-lt"/>
              </a:rPr>
              <a:t>Perception</a:t>
            </a:r>
          </a:p>
          <a:p>
            <a:pPr>
              <a:buAutoNum type="romanLcPeriod"/>
            </a:pPr>
            <a:r>
              <a:rPr lang="en-US" dirty="0">
                <a:ea typeface="+mn-lt"/>
                <a:cs typeface="+mn-lt"/>
              </a:rPr>
              <a:t>Planning</a:t>
            </a:r>
          </a:p>
          <a:p>
            <a:pPr>
              <a:buAutoNum type="romanLcPeriod"/>
            </a:pPr>
            <a:r>
              <a:rPr lang="en-US" dirty="0">
                <a:ea typeface="+mn-lt"/>
                <a:cs typeface="+mn-lt"/>
              </a:rPr>
              <a:t>Control</a:t>
            </a:r>
            <a:endParaRPr lang="en-US" dirty="0"/>
          </a:p>
          <a:p>
            <a:pPr>
              <a:buAutoNum type="romanLcPeriod"/>
            </a:pPr>
            <a:endParaRPr lang="en-US" dirty="0">
              <a:ea typeface="+mn-lt"/>
              <a:cs typeface="+mn-lt"/>
            </a:endParaRPr>
          </a:p>
          <a:p>
            <a:r>
              <a:rPr lang="en-US" dirty="0">
                <a:ea typeface="+mn-lt"/>
                <a:cs typeface="+mn-lt"/>
              </a:rPr>
              <a:t>Autonomous Vehicle Hardware</a:t>
            </a:r>
          </a:p>
          <a:p>
            <a:pPr>
              <a:buAutoNum type="romanLcPeriod"/>
            </a:pPr>
            <a:r>
              <a:rPr lang="en-US" dirty="0">
                <a:ea typeface="+mn-lt"/>
                <a:cs typeface="+mn-lt"/>
              </a:rPr>
              <a:t>Cameras</a:t>
            </a:r>
            <a:endParaRPr lang="en-US" dirty="0"/>
          </a:p>
          <a:p>
            <a:pPr>
              <a:buAutoNum type="romanLcPeriod"/>
            </a:pPr>
            <a:r>
              <a:rPr lang="en-US" dirty="0">
                <a:ea typeface="+mn-lt"/>
                <a:cs typeface="+mn-lt"/>
              </a:rPr>
              <a:t>Lidar</a:t>
            </a:r>
          </a:p>
          <a:p>
            <a:pPr>
              <a:buAutoNum type="romanLcPeriod"/>
            </a:pPr>
            <a:r>
              <a:rPr lang="en-US" dirty="0">
                <a:ea typeface="+mn-lt"/>
                <a:cs typeface="+mn-lt"/>
              </a:rPr>
              <a:t>Radar</a:t>
            </a:r>
          </a:p>
          <a:p>
            <a:pPr>
              <a:buAutoNum type="romanLcPeriod"/>
            </a:pPr>
            <a:r>
              <a:rPr lang="en-US" dirty="0"/>
              <a:t>Sensors </a:t>
            </a:r>
          </a:p>
        </p:txBody>
      </p:sp>
      <p:sp>
        <p:nvSpPr>
          <p:cNvPr id="4" name="Slide Number Placeholder 3">
            <a:extLst>
              <a:ext uri="{FF2B5EF4-FFF2-40B4-BE49-F238E27FC236}">
                <a16:creationId xmlns:a16="http://schemas.microsoft.com/office/drawing/2014/main" id="{B3177855-021F-4D26-9F8D-A29E75DD8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745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D2D8-E17B-4C62-AC97-DCEAEA70E4A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LW VGG16</a:t>
            </a:r>
            <a:endParaRPr lang="en-GB" dirty="0"/>
          </a:p>
        </p:txBody>
      </p:sp>
      <p:pic>
        <p:nvPicPr>
          <p:cNvPr id="5" name="Content Placeholder 4">
            <a:extLst>
              <a:ext uri="{FF2B5EF4-FFF2-40B4-BE49-F238E27FC236}">
                <a16:creationId xmlns:a16="http://schemas.microsoft.com/office/drawing/2014/main" id="{8AFCAD90-C31E-43FC-A50A-FF7D9805A92C}"/>
              </a:ext>
            </a:extLst>
          </p:cNvPr>
          <p:cNvPicPr>
            <a:picLocks noGrp="1" noChangeAspect="1"/>
          </p:cNvPicPr>
          <p:nvPr>
            <p:ph idx="1"/>
          </p:nvPr>
        </p:nvPicPr>
        <p:blipFill>
          <a:blip r:embed="rId2"/>
          <a:stretch>
            <a:fillRect/>
          </a:stretch>
        </p:blipFill>
        <p:spPr>
          <a:xfrm>
            <a:off x="2238176" y="2160588"/>
            <a:ext cx="5475685" cy="3881437"/>
          </a:xfrm>
          <a:prstGeom prst="rect">
            <a:avLst/>
          </a:prstGeom>
        </p:spPr>
      </p:pic>
      <p:sp>
        <p:nvSpPr>
          <p:cNvPr id="4" name="Slide Number Placeholder 3">
            <a:extLst>
              <a:ext uri="{FF2B5EF4-FFF2-40B4-BE49-F238E27FC236}">
                <a16:creationId xmlns:a16="http://schemas.microsoft.com/office/drawing/2014/main" id="{6394BEF4-26DB-4A09-A2E9-A617DC0487B7}"/>
              </a:ext>
            </a:extLst>
          </p:cNvPr>
          <p:cNvSpPr>
            <a:spLocks noGrp="1"/>
          </p:cNvSpPr>
          <p:nvPr>
            <p:ph type="sldNum" sz="quarter" idx="12"/>
          </p:nvPr>
        </p:nvSpPr>
        <p:spPr/>
        <p:txBody>
          <a:bodyPr/>
          <a:lstStyle/>
          <a:p>
            <a:fld id="{3A98EE3D-8CD1-4C3F-BD1C-C98C9596463C}" type="slidenum">
              <a:rPr lang="en-US" smtClean="0"/>
              <a:pPr/>
              <a:t>70</a:t>
            </a:fld>
            <a:endParaRPr lang="en-US" dirty="0"/>
          </a:p>
        </p:txBody>
      </p:sp>
    </p:spTree>
    <p:extLst>
      <p:ext uri="{BB962C8B-B14F-4D97-AF65-F5344CB8AC3E}">
        <p14:creationId xmlns:p14="http://schemas.microsoft.com/office/powerpoint/2010/main" val="188057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C93C-A559-4D9F-904D-1AE0C169654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Extraction of weights </a:t>
            </a:r>
            <a:endParaRPr lang="en-GB" dirty="0"/>
          </a:p>
        </p:txBody>
      </p:sp>
      <p:sp>
        <p:nvSpPr>
          <p:cNvPr id="3" name="Content Placeholder 2">
            <a:extLst>
              <a:ext uri="{FF2B5EF4-FFF2-40B4-BE49-F238E27FC236}">
                <a16:creationId xmlns:a16="http://schemas.microsoft.com/office/drawing/2014/main" id="{D4498420-199A-4102-ADCF-32180DFAE3AE}"/>
              </a:ext>
            </a:extLst>
          </p:cNvPr>
          <p:cNvSpPr>
            <a:spLocks noGrp="1"/>
          </p:cNvSpPr>
          <p:nvPr>
            <p:ph idx="1"/>
          </p:nvPr>
        </p:nvSpPr>
        <p:spPr/>
        <p:txBody>
          <a:bodyPr/>
          <a:lstStyle/>
          <a:p>
            <a:r>
              <a:rPr lang="en-US" dirty="0"/>
              <a:t>A python script was developed to extract the weights as the normal extensions for the extracted weights in python is h5 or pb are not readable so can’t be used in hardware </a:t>
            </a:r>
            <a:endParaRPr lang="en-GB" dirty="0"/>
          </a:p>
        </p:txBody>
      </p:sp>
      <p:sp>
        <p:nvSpPr>
          <p:cNvPr id="4" name="Slide Number Placeholder 3">
            <a:extLst>
              <a:ext uri="{FF2B5EF4-FFF2-40B4-BE49-F238E27FC236}">
                <a16:creationId xmlns:a16="http://schemas.microsoft.com/office/drawing/2014/main" id="{0C6CBDE1-F806-4B7B-BE19-7EAEE34FEA6E}"/>
              </a:ext>
            </a:extLst>
          </p:cNvPr>
          <p:cNvSpPr>
            <a:spLocks noGrp="1"/>
          </p:cNvSpPr>
          <p:nvPr>
            <p:ph type="sldNum" sz="quarter" idx="12"/>
          </p:nvPr>
        </p:nvSpPr>
        <p:spPr/>
        <p:txBody>
          <a:bodyPr/>
          <a:lstStyle/>
          <a:p>
            <a:fld id="{3A98EE3D-8CD1-4C3F-BD1C-C98C9596463C}" type="slidenum">
              <a:rPr lang="en-US" smtClean="0"/>
              <a:pPr/>
              <a:t>71</a:t>
            </a:fld>
            <a:endParaRPr lang="en-US" dirty="0"/>
          </a:p>
        </p:txBody>
      </p:sp>
      <p:grpSp>
        <p:nvGrpSpPr>
          <p:cNvPr id="14" name="Group 13">
            <a:extLst>
              <a:ext uri="{FF2B5EF4-FFF2-40B4-BE49-F238E27FC236}">
                <a16:creationId xmlns:a16="http://schemas.microsoft.com/office/drawing/2014/main" id="{422AB210-5CF8-4475-BB37-6B4F935D2C8B}"/>
              </a:ext>
            </a:extLst>
          </p:cNvPr>
          <p:cNvGrpSpPr/>
          <p:nvPr/>
        </p:nvGrpSpPr>
        <p:grpSpPr>
          <a:xfrm>
            <a:off x="2118124" y="3125832"/>
            <a:ext cx="5207534" cy="3583464"/>
            <a:chOff x="496714" y="1608117"/>
            <a:chExt cx="5207534" cy="3583464"/>
          </a:xfrm>
        </p:grpSpPr>
        <p:sp>
          <p:nvSpPr>
            <p:cNvPr id="6" name="Rectangle 5">
              <a:extLst>
                <a:ext uri="{FF2B5EF4-FFF2-40B4-BE49-F238E27FC236}">
                  <a16:creationId xmlns:a16="http://schemas.microsoft.com/office/drawing/2014/main" id="{7BFDF856-6417-4617-A509-9C7A649F316C}"/>
                </a:ext>
              </a:extLst>
            </p:cNvPr>
            <p:cNvSpPr/>
            <p:nvPr/>
          </p:nvSpPr>
          <p:spPr>
            <a:xfrm>
              <a:off x="496714" y="2784077"/>
              <a:ext cx="1710100" cy="1289846"/>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LWVGG16</a:t>
              </a:r>
            </a:p>
          </p:txBody>
        </p:sp>
        <p:sp>
          <p:nvSpPr>
            <p:cNvPr id="7" name="Rectangle 6">
              <a:extLst>
                <a:ext uri="{FF2B5EF4-FFF2-40B4-BE49-F238E27FC236}">
                  <a16:creationId xmlns:a16="http://schemas.microsoft.com/office/drawing/2014/main" id="{CFED3BCA-0CA0-4424-8165-4E7920817659}"/>
                </a:ext>
              </a:extLst>
            </p:cNvPr>
            <p:cNvSpPr/>
            <p:nvPr/>
          </p:nvSpPr>
          <p:spPr>
            <a:xfrm>
              <a:off x="3198206" y="4072994"/>
              <a:ext cx="1455938" cy="1118587"/>
            </a:xfrm>
            <a:prstGeom prst="rect">
              <a:avLst/>
            </a:prstGeom>
            <a:solidFill>
              <a:srgbClr val="FF9900"/>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H5/Pb File</a:t>
              </a:r>
            </a:p>
          </p:txBody>
        </p:sp>
        <p:sp>
          <p:nvSpPr>
            <p:cNvPr id="8" name="Rectangle 7">
              <a:extLst>
                <a:ext uri="{FF2B5EF4-FFF2-40B4-BE49-F238E27FC236}">
                  <a16:creationId xmlns:a16="http://schemas.microsoft.com/office/drawing/2014/main" id="{DA93E665-F853-4AB9-B5CA-89E205D804B9}"/>
                </a:ext>
              </a:extLst>
            </p:cNvPr>
            <p:cNvSpPr/>
            <p:nvPr/>
          </p:nvSpPr>
          <p:spPr>
            <a:xfrm>
              <a:off x="3229107" y="1608117"/>
              <a:ext cx="1455938" cy="1118587"/>
            </a:xfrm>
            <a:prstGeom prst="rect">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File </a:t>
              </a:r>
            </a:p>
          </p:txBody>
        </p:sp>
        <p:sp>
          <p:nvSpPr>
            <p:cNvPr id="9" name="Arrow: Up 8">
              <a:extLst>
                <a:ext uri="{FF2B5EF4-FFF2-40B4-BE49-F238E27FC236}">
                  <a16:creationId xmlns:a16="http://schemas.microsoft.com/office/drawing/2014/main" id="{711D9F36-CC92-415A-BD9F-07A9941F21F8}"/>
                </a:ext>
              </a:extLst>
            </p:cNvPr>
            <p:cNvSpPr/>
            <p:nvPr/>
          </p:nvSpPr>
          <p:spPr>
            <a:xfrm rot="3816571">
              <a:off x="2356958" y="1967012"/>
              <a:ext cx="709962" cy="1091347"/>
            </a:xfrm>
            <a:prstGeom prst="upArrow">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Up 9">
              <a:extLst>
                <a:ext uri="{FF2B5EF4-FFF2-40B4-BE49-F238E27FC236}">
                  <a16:creationId xmlns:a16="http://schemas.microsoft.com/office/drawing/2014/main" id="{E0BD67F2-1E86-4159-8E68-95A654B69728}"/>
                </a:ext>
              </a:extLst>
            </p:cNvPr>
            <p:cNvSpPr/>
            <p:nvPr/>
          </p:nvSpPr>
          <p:spPr>
            <a:xfrm rot="7309433">
              <a:off x="2352191" y="3734210"/>
              <a:ext cx="709962" cy="1082535"/>
            </a:xfrm>
            <a:prstGeom prst="upArrow">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6A7FCE1-6AF7-421E-A2A3-0ED39E787340}"/>
                </a:ext>
              </a:extLst>
            </p:cNvPr>
            <p:cNvSpPr txBox="1"/>
            <p:nvPr/>
          </p:nvSpPr>
          <p:spPr>
            <a:xfrm rot="19807355">
              <a:off x="1926758" y="2072358"/>
              <a:ext cx="1175798" cy="369332"/>
            </a:xfrm>
            <a:prstGeom prst="rect">
              <a:avLst/>
            </a:prstGeom>
            <a:noFill/>
          </p:spPr>
          <p:txBody>
            <a:bodyPr wrap="square" rtlCol="0">
              <a:spAutoFit/>
            </a:bodyPr>
            <a:lstStyle/>
            <a:p>
              <a:r>
                <a:rPr lang="en-US" dirty="0"/>
                <a:t>Script</a:t>
              </a:r>
            </a:p>
          </p:txBody>
        </p:sp>
        <p:sp>
          <p:nvSpPr>
            <p:cNvPr id="12" name="Multiplication Sign 11">
              <a:extLst>
                <a:ext uri="{FF2B5EF4-FFF2-40B4-BE49-F238E27FC236}">
                  <a16:creationId xmlns:a16="http://schemas.microsoft.com/office/drawing/2014/main" id="{B92A2ACA-AF96-4D51-8D7E-C275FC0D0315}"/>
                </a:ext>
              </a:extLst>
            </p:cNvPr>
            <p:cNvSpPr/>
            <p:nvPr/>
          </p:nvSpPr>
          <p:spPr>
            <a:xfrm>
              <a:off x="4685045" y="4283387"/>
              <a:ext cx="683580" cy="782995"/>
            </a:xfrm>
            <a:prstGeom prst="mathMultipl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4158579-1F83-4197-81BD-9FB1A8B1D0B3}"/>
                </a:ext>
              </a:extLst>
            </p:cNvPr>
            <p:cNvSpPr txBox="1"/>
            <p:nvPr/>
          </p:nvSpPr>
          <p:spPr>
            <a:xfrm>
              <a:off x="4639895" y="1659580"/>
              <a:ext cx="1064353" cy="1015663"/>
            </a:xfrm>
            <a:prstGeom prst="rect">
              <a:avLst/>
            </a:prstGeom>
            <a:noFill/>
          </p:spPr>
          <p:txBody>
            <a:bodyPr wrap="square" rtlCol="0">
              <a:spAutoFit/>
            </a:bodyPr>
            <a:lstStyle/>
            <a:p>
              <a:r>
                <a:rPr lang="en-US" sz="6000" b="1" dirty="0">
                  <a:solidFill>
                    <a:schemeClr val="accent2">
                      <a:lumMod val="75000"/>
                    </a:schemeClr>
                  </a:solidFill>
                  <a:sym typeface="Wingdings" panose="05000000000000000000" pitchFamily="2" charset="2"/>
                </a:rPr>
                <a:t></a:t>
              </a:r>
              <a:endParaRPr lang="en-US" sz="6000" b="1" dirty="0">
                <a:solidFill>
                  <a:schemeClr val="accent2">
                    <a:lumMod val="75000"/>
                  </a:schemeClr>
                </a:solidFill>
              </a:endParaRPr>
            </a:p>
          </p:txBody>
        </p:sp>
      </p:grpSp>
    </p:spTree>
    <p:extLst>
      <p:ext uri="{BB962C8B-B14F-4D97-AF65-F5344CB8AC3E}">
        <p14:creationId xmlns:p14="http://schemas.microsoft.com/office/powerpoint/2010/main" val="379028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4F8A-E8F6-479A-812B-EFF9A861C3E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Changing</a:t>
            </a:r>
            <a:r>
              <a:rPr lang="en-US" dirty="0"/>
              <a:t> </a:t>
            </a:r>
            <a:r>
              <a:rPr lang="en-US" b="1" dirty="0">
                <a:effectLst>
                  <a:outerShdw blurRad="38100" dist="38100" dir="2700000" algn="tl">
                    <a:srgbClr val="000000">
                      <a:alpha val="43137"/>
                    </a:srgbClr>
                  </a:outerShdw>
                </a:effectLst>
              </a:rPr>
              <a:t>images to readable form</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94F9C13-1C26-46D1-B6FD-2D57A2CD8D79}"/>
              </a:ext>
            </a:extLst>
          </p:cNvPr>
          <p:cNvSpPr>
            <a:spLocks noGrp="1"/>
          </p:cNvSpPr>
          <p:nvPr>
            <p:ph idx="1"/>
          </p:nvPr>
        </p:nvSpPr>
        <p:spPr/>
        <p:txBody>
          <a:bodyPr/>
          <a:lstStyle/>
          <a:p>
            <a:r>
              <a:rPr lang="en-US" dirty="0"/>
              <a:t>Another Python script was developed to change the input images to matrix form so it can be readable in C++</a:t>
            </a:r>
            <a:endParaRPr lang="en-GB" dirty="0"/>
          </a:p>
        </p:txBody>
      </p:sp>
      <p:sp>
        <p:nvSpPr>
          <p:cNvPr id="4" name="Slide Number Placeholder 3">
            <a:extLst>
              <a:ext uri="{FF2B5EF4-FFF2-40B4-BE49-F238E27FC236}">
                <a16:creationId xmlns:a16="http://schemas.microsoft.com/office/drawing/2014/main" id="{89D0EF3F-9CAF-4CFA-9E9C-7D9EC815E904}"/>
              </a:ext>
            </a:extLst>
          </p:cNvPr>
          <p:cNvSpPr>
            <a:spLocks noGrp="1"/>
          </p:cNvSpPr>
          <p:nvPr>
            <p:ph type="sldNum" sz="quarter" idx="12"/>
          </p:nvPr>
        </p:nvSpPr>
        <p:spPr/>
        <p:txBody>
          <a:bodyPr/>
          <a:lstStyle/>
          <a:p>
            <a:fld id="{3A98EE3D-8CD1-4C3F-BD1C-C98C9596463C}" type="slidenum">
              <a:rPr lang="en-US" smtClean="0"/>
              <a:pPr/>
              <a:t>72</a:t>
            </a:fld>
            <a:endParaRPr lang="en-US" dirty="0"/>
          </a:p>
        </p:txBody>
      </p:sp>
      <p:grpSp>
        <p:nvGrpSpPr>
          <p:cNvPr id="14" name="Group 13">
            <a:extLst>
              <a:ext uri="{FF2B5EF4-FFF2-40B4-BE49-F238E27FC236}">
                <a16:creationId xmlns:a16="http://schemas.microsoft.com/office/drawing/2014/main" id="{231AD835-0E04-49DF-A8B5-1523C2870947}"/>
              </a:ext>
            </a:extLst>
          </p:cNvPr>
          <p:cNvGrpSpPr/>
          <p:nvPr/>
        </p:nvGrpSpPr>
        <p:grpSpPr>
          <a:xfrm>
            <a:off x="1162483" y="3429000"/>
            <a:ext cx="7497575" cy="2179948"/>
            <a:chOff x="1132502" y="3710531"/>
            <a:chExt cx="5926467" cy="1449877"/>
          </a:xfrm>
        </p:grpSpPr>
        <p:sp>
          <p:nvSpPr>
            <p:cNvPr id="5" name="Rectangle 4">
              <a:extLst>
                <a:ext uri="{FF2B5EF4-FFF2-40B4-BE49-F238E27FC236}">
                  <a16:creationId xmlns:a16="http://schemas.microsoft.com/office/drawing/2014/main" id="{57FBCEFE-66BC-47C0-B2E8-F9C1B97BB34C}"/>
                </a:ext>
              </a:extLst>
            </p:cNvPr>
            <p:cNvSpPr/>
            <p:nvPr/>
          </p:nvSpPr>
          <p:spPr>
            <a:xfrm>
              <a:off x="1132502" y="3848138"/>
              <a:ext cx="2026763" cy="11594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19CA0FC-991A-49A4-BE0D-649B522EB230}"/>
                </a:ext>
              </a:extLst>
            </p:cNvPr>
            <p:cNvSpPr txBox="1"/>
            <p:nvPr/>
          </p:nvSpPr>
          <p:spPr>
            <a:xfrm>
              <a:off x="1477450" y="4260072"/>
              <a:ext cx="1466270" cy="369332"/>
            </a:xfrm>
            <a:prstGeom prst="rect">
              <a:avLst/>
            </a:prstGeom>
            <a:noFill/>
          </p:spPr>
          <p:txBody>
            <a:bodyPr wrap="square" rtlCol="0">
              <a:spAutoFit/>
            </a:bodyPr>
            <a:lstStyle/>
            <a:p>
              <a:pPr algn="ctr"/>
              <a:r>
                <a:rPr lang="en-US" dirty="0">
                  <a:solidFill>
                    <a:schemeClr val="bg1"/>
                  </a:solidFill>
                </a:rPr>
                <a:t>Software</a:t>
              </a:r>
              <a:endParaRPr lang="en-GB" dirty="0">
                <a:solidFill>
                  <a:schemeClr val="bg1"/>
                </a:solidFill>
              </a:endParaRPr>
            </a:p>
          </p:txBody>
        </p:sp>
        <p:sp>
          <p:nvSpPr>
            <p:cNvPr id="7" name="Arrow: Right 6">
              <a:extLst>
                <a:ext uri="{FF2B5EF4-FFF2-40B4-BE49-F238E27FC236}">
                  <a16:creationId xmlns:a16="http://schemas.microsoft.com/office/drawing/2014/main" id="{0E379F68-A22A-4372-8FCB-DC9853B4D062}"/>
                </a:ext>
              </a:extLst>
            </p:cNvPr>
            <p:cNvSpPr/>
            <p:nvPr/>
          </p:nvSpPr>
          <p:spPr>
            <a:xfrm>
              <a:off x="3223967" y="3710531"/>
              <a:ext cx="1753386" cy="735291"/>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E8E97DE1-F93A-4F9A-8F4F-8E939A30DFFB}"/>
                </a:ext>
              </a:extLst>
            </p:cNvPr>
            <p:cNvSpPr/>
            <p:nvPr/>
          </p:nvSpPr>
          <p:spPr>
            <a:xfrm>
              <a:off x="3223967" y="4425117"/>
              <a:ext cx="1753386" cy="735291"/>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endParaRPr lang="en-GB" dirty="0"/>
            </a:p>
          </p:txBody>
        </p:sp>
        <p:sp>
          <p:nvSpPr>
            <p:cNvPr id="10" name="TextBox 9">
              <a:extLst>
                <a:ext uri="{FF2B5EF4-FFF2-40B4-BE49-F238E27FC236}">
                  <a16:creationId xmlns:a16="http://schemas.microsoft.com/office/drawing/2014/main" id="{03DFA3CF-6F22-4840-9775-75D668E3C233}"/>
                </a:ext>
              </a:extLst>
            </p:cNvPr>
            <p:cNvSpPr txBox="1"/>
            <p:nvPr/>
          </p:nvSpPr>
          <p:spPr>
            <a:xfrm>
              <a:off x="3455024" y="3952854"/>
              <a:ext cx="1140643" cy="369332"/>
            </a:xfrm>
            <a:prstGeom prst="rect">
              <a:avLst/>
            </a:prstGeom>
            <a:noFill/>
          </p:spPr>
          <p:txBody>
            <a:bodyPr wrap="square" rtlCol="0">
              <a:spAutoFit/>
            </a:bodyPr>
            <a:lstStyle/>
            <a:p>
              <a:pPr algn="ctr"/>
              <a:r>
                <a:rPr lang="en-US" dirty="0"/>
                <a:t>Images</a:t>
              </a:r>
              <a:endParaRPr lang="en-GB" dirty="0"/>
            </a:p>
          </p:txBody>
        </p:sp>
        <p:sp>
          <p:nvSpPr>
            <p:cNvPr id="11" name="Rectangle 10">
              <a:extLst>
                <a:ext uri="{FF2B5EF4-FFF2-40B4-BE49-F238E27FC236}">
                  <a16:creationId xmlns:a16="http://schemas.microsoft.com/office/drawing/2014/main" id="{C2605B3C-982A-41DE-A5A2-11514686DD7A}"/>
                </a:ext>
              </a:extLst>
            </p:cNvPr>
            <p:cNvSpPr/>
            <p:nvPr/>
          </p:nvSpPr>
          <p:spPr>
            <a:xfrm>
              <a:off x="3605652" y="4638303"/>
              <a:ext cx="990015" cy="369332"/>
            </a:xfrm>
            <a:prstGeom prst="rect">
              <a:avLst/>
            </a:prstGeom>
          </p:spPr>
          <p:txBody>
            <a:bodyPr wrap="none">
              <a:spAutoFit/>
            </a:bodyPr>
            <a:lstStyle/>
            <a:p>
              <a:r>
                <a:rPr lang="en-US" dirty="0"/>
                <a:t>Weights</a:t>
              </a:r>
              <a:endParaRPr lang="en-GB" dirty="0"/>
            </a:p>
          </p:txBody>
        </p:sp>
        <p:sp>
          <p:nvSpPr>
            <p:cNvPr id="12" name="Rectangle 11">
              <a:extLst>
                <a:ext uri="{FF2B5EF4-FFF2-40B4-BE49-F238E27FC236}">
                  <a16:creationId xmlns:a16="http://schemas.microsoft.com/office/drawing/2014/main" id="{0AA9FEE0-DB34-4515-B219-2D62488CF528}"/>
                </a:ext>
              </a:extLst>
            </p:cNvPr>
            <p:cNvSpPr/>
            <p:nvPr/>
          </p:nvSpPr>
          <p:spPr>
            <a:xfrm>
              <a:off x="5032206" y="3848138"/>
              <a:ext cx="2026763" cy="11594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D3531452-B194-4A0E-95B3-B9883763655C}"/>
                </a:ext>
              </a:extLst>
            </p:cNvPr>
            <p:cNvSpPr txBox="1"/>
            <p:nvPr/>
          </p:nvSpPr>
          <p:spPr>
            <a:xfrm>
              <a:off x="5264469" y="4260072"/>
              <a:ext cx="1466270" cy="369332"/>
            </a:xfrm>
            <a:prstGeom prst="rect">
              <a:avLst/>
            </a:prstGeom>
            <a:noFill/>
          </p:spPr>
          <p:txBody>
            <a:bodyPr wrap="square" rtlCol="0">
              <a:spAutoFit/>
            </a:bodyPr>
            <a:lstStyle/>
            <a:p>
              <a:pPr algn="ctr"/>
              <a:r>
                <a:rPr lang="en-US" dirty="0">
                  <a:solidFill>
                    <a:schemeClr val="bg1"/>
                  </a:solidFill>
                </a:rPr>
                <a:t>Hardware</a:t>
              </a:r>
              <a:endParaRPr lang="en-GB" dirty="0">
                <a:solidFill>
                  <a:schemeClr val="bg1"/>
                </a:solidFill>
              </a:endParaRPr>
            </a:p>
          </p:txBody>
        </p:sp>
      </p:grpSp>
    </p:spTree>
    <p:extLst>
      <p:ext uri="{BB962C8B-B14F-4D97-AF65-F5344CB8AC3E}">
        <p14:creationId xmlns:p14="http://schemas.microsoft.com/office/powerpoint/2010/main" val="414739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Shape 38">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E3D2E2-8251-44CF-82CF-99AB3F553DE5}"/>
              </a:ext>
            </a:extLst>
          </p:cNvPr>
          <p:cNvSpPr txBox="1"/>
          <p:nvPr/>
        </p:nvSpPr>
        <p:spPr>
          <a:xfrm>
            <a:off x="5127097" y="1939871"/>
            <a:ext cx="6960759" cy="2849671"/>
          </a:xfrm>
          <a:prstGeom prst="rect">
            <a:avLst/>
          </a:prstGeom>
        </p:spPr>
        <p:txBody>
          <a:bodyPr vert="horz" lIns="91440" tIns="45720" rIns="91440" bIns="45720" rtlCol="0" anchor="b">
            <a:norm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defTabSz="457200" fontAlgn="auto">
              <a:spcBef>
                <a:spcPct val="0"/>
              </a:spcBef>
              <a:spcAft>
                <a:spcPts val="600"/>
              </a:spcAft>
              <a:buClrTx/>
              <a:buSzTx/>
              <a:tabLst/>
              <a:defRPr/>
            </a:pPr>
            <a:r>
              <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t>Hardware</a:t>
            </a:r>
          </a:p>
          <a:p>
            <a:pPr marL="0" marR="0" lvl="0" indent="0" defTabSz="457200" fontAlgn="auto">
              <a:spcBef>
                <a:spcPct val="0"/>
              </a:spcBef>
              <a:spcAft>
                <a:spcPts val="600"/>
              </a:spcAft>
              <a:buClrTx/>
              <a:buSzTx/>
              <a:tabLst/>
              <a:defRPr/>
            </a:pPr>
            <a:endPar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sp>
        <p:nvSpPr>
          <p:cNvPr id="41" name="Isosceles Triangle 40">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a:xfrm>
            <a:off x="9976842" y="6041362"/>
            <a:ext cx="683339" cy="365125"/>
          </a:xfrm>
        </p:spPr>
        <p:txBody>
          <a:bodyPr vert="horz" lIns="91440" tIns="45720" rIns="91440" bIns="45720" rtlCol="0" anchor="ctr">
            <a:normAutofit/>
          </a:bodyPr>
          <a:lstStyle/>
          <a:p>
            <a:pPr marR="0" lvl="0" indent="0" defTabSz="457200" fontAlgn="auto">
              <a:spcBef>
                <a:spcPts val="0"/>
              </a:spcBef>
              <a:spcAft>
                <a:spcPts val="600"/>
              </a:spcAft>
              <a:buClrTx/>
              <a:buSzTx/>
              <a:buFontTx/>
              <a:buNone/>
              <a:tabLst/>
              <a:defRPr/>
            </a:pPr>
            <a:fld id="{3A98EE3D-8CD1-4C3F-BD1C-C98C9596463C}" type="slidenum">
              <a:rPr kumimoji="0" lang="en-US" sz="900" b="0" i="0" u="none" strike="noStrike" kern="1200" cap="none" spc="0" normalizeH="0" baseline="0" noProof="0">
                <a:ln>
                  <a:noFill/>
                </a:ln>
                <a:solidFill>
                  <a:srgbClr val="FFFFFF"/>
                </a:solidFill>
                <a:effectLst/>
                <a:uLnTx/>
                <a:uFillTx/>
                <a:latin typeface="+mn-lt"/>
                <a:ea typeface="+mn-ea"/>
                <a:cs typeface="+mn-cs"/>
              </a:rPr>
              <a:pPr marR="0" lvl="0" indent="0" defTabSz="457200" fontAlgn="auto">
                <a:spcBef>
                  <a:spcPts val="0"/>
                </a:spcBef>
                <a:spcAft>
                  <a:spcPts val="600"/>
                </a:spcAft>
                <a:buClrTx/>
                <a:buSzTx/>
                <a:buFontTx/>
                <a:buNone/>
                <a:tabLst/>
                <a:defRPr/>
              </a:pPr>
              <a:t>73</a:t>
            </a:fld>
            <a:endParaRPr kumimoji="0" lang="en-US" sz="900" b="0" i="0" u="none" strike="noStrike" kern="1200" cap="none" spc="0" normalizeH="0" baseline="0" noProof="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403862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5B03-4E29-404E-8470-85E088E993E5}"/>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Methods</a:t>
            </a:r>
            <a:r>
              <a:rPr lang="en-US" dirty="0"/>
              <a:t> </a:t>
            </a:r>
            <a:r>
              <a:rPr lang="en-US" b="1" dirty="0">
                <a:effectLst>
                  <a:outerShdw blurRad="38100" dist="38100" dir="2700000" algn="tl">
                    <a:srgbClr val="000000">
                      <a:alpha val="43137"/>
                    </a:srgbClr>
                  </a:outerShdw>
                </a:effectLst>
              </a:rPr>
              <a:t>of</a:t>
            </a:r>
            <a:r>
              <a:rPr lang="en-US" dirty="0"/>
              <a:t> </a:t>
            </a:r>
            <a:r>
              <a:rPr lang="en-US" b="1" dirty="0">
                <a:effectLst>
                  <a:outerShdw blurRad="38100" dist="38100" dir="2700000" algn="tl">
                    <a:srgbClr val="000000">
                      <a:alpha val="43137"/>
                    </a:srgbClr>
                  </a:outerShdw>
                </a:effectLst>
              </a:rPr>
              <a:t>design</a:t>
            </a:r>
            <a:br>
              <a:rPr lang="en-US" dirty="0"/>
            </a:br>
            <a:endParaRPr lang="en-US" dirty="0"/>
          </a:p>
        </p:txBody>
      </p:sp>
      <p:sp>
        <p:nvSpPr>
          <p:cNvPr id="4" name="Slide Number Placeholder 3">
            <a:extLst>
              <a:ext uri="{FF2B5EF4-FFF2-40B4-BE49-F238E27FC236}">
                <a16:creationId xmlns:a16="http://schemas.microsoft.com/office/drawing/2014/main" id="{FD2488F6-11FC-4D10-8BAE-D0ADE2197CD4}"/>
              </a:ext>
            </a:extLst>
          </p:cNvPr>
          <p:cNvSpPr>
            <a:spLocks noGrp="1"/>
          </p:cNvSpPr>
          <p:nvPr>
            <p:ph type="sldNum" sz="quarter" idx="12"/>
          </p:nvPr>
        </p:nvSpPr>
        <p:spPr/>
        <p:txBody>
          <a:bodyPr/>
          <a:lstStyle/>
          <a:p>
            <a:fld id="{3A98EE3D-8CD1-4C3F-BD1C-C98C9596463C}" type="slidenum">
              <a:rPr lang="en-US" smtClean="0"/>
              <a:pPr/>
              <a:t>74</a:t>
            </a:fld>
            <a:endParaRPr lang="en-US" dirty="0"/>
          </a:p>
        </p:txBody>
      </p:sp>
      <p:sp>
        <p:nvSpPr>
          <p:cNvPr id="6" name="Arrow: Down 5">
            <a:extLst>
              <a:ext uri="{FF2B5EF4-FFF2-40B4-BE49-F238E27FC236}">
                <a16:creationId xmlns:a16="http://schemas.microsoft.com/office/drawing/2014/main" id="{825528DD-7E5F-4BA9-B79E-564EFBDFA7AC}"/>
              </a:ext>
            </a:extLst>
          </p:cNvPr>
          <p:cNvSpPr/>
          <p:nvPr/>
        </p:nvSpPr>
        <p:spPr>
          <a:xfrm rot="19414514">
            <a:off x="6390261" y="1664839"/>
            <a:ext cx="306834" cy="2492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24FD85-F4F6-4C54-B3AD-1EBC711107F1}"/>
              </a:ext>
            </a:extLst>
          </p:cNvPr>
          <p:cNvSpPr/>
          <p:nvPr/>
        </p:nvSpPr>
        <p:spPr>
          <a:xfrm>
            <a:off x="1096588" y="4472297"/>
            <a:ext cx="1256087"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RTL</a:t>
            </a:r>
          </a:p>
        </p:txBody>
      </p:sp>
      <p:sp>
        <p:nvSpPr>
          <p:cNvPr id="8" name="Rectangle 7">
            <a:extLst>
              <a:ext uri="{FF2B5EF4-FFF2-40B4-BE49-F238E27FC236}">
                <a16:creationId xmlns:a16="http://schemas.microsoft.com/office/drawing/2014/main" id="{8D4F53EC-7534-4D1F-B83A-4B74102D4683}"/>
              </a:ext>
            </a:extLst>
          </p:cNvPr>
          <p:cNvSpPr/>
          <p:nvPr/>
        </p:nvSpPr>
        <p:spPr>
          <a:xfrm>
            <a:off x="6701438" y="4472297"/>
            <a:ext cx="2141933" cy="1569660"/>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High level </a:t>
            </a:r>
          </a:p>
          <a:p>
            <a:pPr algn="ctr"/>
            <a:r>
              <a:rPr lang="en-US" sz="3200" b="0" cap="none" spc="0" dirty="0">
                <a:ln w="0"/>
                <a:solidFill>
                  <a:schemeClr val="tx1"/>
                </a:solidFill>
                <a:effectLst>
                  <a:outerShdw blurRad="38100" dist="19050" dir="2700000" algn="tl" rotWithShape="0">
                    <a:schemeClr val="dk1">
                      <a:alpha val="40000"/>
                    </a:schemeClr>
                  </a:outerShdw>
                </a:effectLst>
              </a:rPr>
              <a:t>Synthesis </a:t>
            </a:r>
          </a:p>
          <a:p>
            <a:pPr algn="ctr"/>
            <a:r>
              <a:rPr lang="en-US" sz="3200" dirty="0">
                <a:ln w="0"/>
                <a:effectLst>
                  <a:outerShdw blurRad="38100" dist="19050" dir="2700000" algn="tl" rotWithShape="0">
                    <a:schemeClr val="dk1">
                      <a:alpha val="40000"/>
                    </a:schemeClr>
                  </a:outerShdw>
                </a:effectLst>
              </a:rPr>
              <a:t>(HLS)</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9" name="Arrow: Down 8">
            <a:extLst>
              <a:ext uri="{FF2B5EF4-FFF2-40B4-BE49-F238E27FC236}">
                <a16:creationId xmlns:a16="http://schemas.microsoft.com/office/drawing/2014/main" id="{9EE3239B-FF54-4F03-95FC-42A1F71D6A8A}"/>
              </a:ext>
            </a:extLst>
          </p:cNvPr>
          <p:cNvSpPr/>
          <p:nvPr/>
        </p:nvSpPr>
        <p:spPr>
          <a:xfrm rot="1813073">
            <a:off x="2706897" y="1672966"/>
            <a:ext cx="306834" cy="2492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09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1FF80F-BAA7-4B9B-ADAC-08BAE1846C5A}"/>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HLS different tools</a:t>
            </a:r>
          </a:p>
        </p:txBody>
      </p:sp>
      <p:sp>
        <p:nvSpPr>
          <p:cNvPr id="6" name="Content Placeholder 5">
            <a:extLst>
              <a:ext uri="{FF2B5EF4-FFF2-40B4-BE49-F238E27FC236}">
                <a16:creationId xmlns:a16="http://schemas.microsoft.com/office/drawing/2014/main" id="{B9D9D3EA-5FFA-4B09-BEDD-F38A7CB56550}"/>
              </a:ext>
            </a:extLst>
          </p:cNvPr>
          <p:cNvSpPr>
            <a:spLocks noGrp="1"/>
          </p:cNvSpPr>
          <p:nvPr>
            <p:ph sz="half" idx="1"/>
          </p:nvPr>
        </p:nvSpPr>
        <p:spPr/>
        <p:txBody>
          <a:bodyPr/>
          <a:lstStyle/>
          <a:p>
            <a:r>
              <a:rPr lang="en-US" dirty="0"/>
              <a:t>Vivado HLS by Xilinx </a:t>
            </a:r>
          </a:p>
          <a:p>
            <a:r>
              <a:rPr lang="en-US" dirty="0"/>
              <a:t>Catapult by Mentor</a:t>
            </a:r>
          </a:p>
          <a:p>
            <a:r>
              <a:rPr lang="en-US" dirty="0"/>
              <a:t>HDL coder by MathWorks</a:t>
            </a:r>
          </a:p>
          <a:p>
            <a:r>
              <a:rPr lang="en-US" dirty="0"/>
              <a:t>Intel High level synthesis compiler by Intel</a:t>
            </a:r>
          </a:p>
          <a:p>
            <a:endParaRPr lang="en-US" dirty="0"/>
          </a:p>
        </p:txBody>
      </p:sp>
      <p:sp>
        <p:nvSpPr>
          <p:cNvPr id="7" name="Content Placeholder 6">
            <a:extLst>
              <a:ext uri="{FF2B5EF4-FFF2-40B4-BE49-F238E27FC236}">
                <a16:creationId xmlns:a16="http://schemas.microsoft.com/office/drawing/2014/main" id="{960BDCF4-33CB-41F0-8227-3A3A9B1BBF8A}"/>
              </a:ext>
            </a:extLst>
          </p:cNvPr>
          <p:cNvSpPr>
            <a:spLocks noGrp="1"/>
          </p:cNvSpPr>
          <p:nvPr>
            <p:ph sz="half" idx="2"/>
          </p:nvPr>
        </p:nvSpPr>
        <p:spPr/>
        <p:txBody>
          <a:bodyPr/>
          <a:lstStyle/>
          <a:p>
            <a:r>
              <a:rPr lang="en-US" dirty="0"/>
              <a:t>We use :</a:t>
            </a:r>
          </a:p>
          <a:p>
            <a:pPr marL="0" indent="0">
              <a:buNone/>
            </a:pPr>
            <a:r>
              <a:rPr lang="en-US" dirty="0"/>
              <a:t>Vivado HLS ® 2019.2 </a:t>
            </a:r>
          </a:p>
          <a:p>
            <a:endParaRPr lang="en-US" dirty="0"/>
          </a:p>
        </p:txBody>
      </p:sp>
      <p:sp>
        <p:nvSpPr>
          <p:cNvPr id="4" name="Slide Number Placeholder 3">
            <a:extLst>
              <a:ext uri="{FF2B5EF4-FFF2-40B4-BE49-F238E27FC236}">
                <a16:creationId xmlns:a16="http://schemas.microsoft.com/office/drawing/2014/main" id="{5F14F476-1036-427B-A44E-1BB5CCBBE9EC}"/>
              </a:ext>
            </a:extLst>
          </p:cNvPr>
          <p:cNvSpPr>
            <a:spLocks noGrp="1"/>
          </p:cNvSpPr>
          <p:nvPr>
            <p:ph type="sldNum" sz="quarter" idx="12"/>
          </p:nvPr>
        </p:nvSpPr>
        <p:spPr/>
        <p:txBody>
          <a:bodyPr/>
          <a:lstStyle/>
          <a:p>
            <a:fld id="{3A98EE3D-8CD1-4C3F-BD1C-C98C9596463C}" type="slidenum">
              <a:rPr lang="en-US" smtClean="0"/>
              <a:pPr/>
              <a:t>75</a:t>
            </a:fld>
            <a:endParaRPr lang="en-US" dirty="0"/>
          </a:p>
        </p:txBody>
      </p:sp>
      <p:pic>
        <p:nvPicPr>
          <p:cNvPr id="8" name="Picture 7">
            <a:extLst>
              <a:ext uri="{FF2B5EF4-FFF2-40B4-BE49-F238E27FC236}">
                <a16:creationId xmlns:a16="http://schemas.microsoft.com/office/drawing/2014/main" id="{6140AC3E-E738-4F16-832C-736C951DD7EE}"/>
              </a:ext>
            </a:extLst>
          </p:cNvPr>
          <p:cNvPicPr>
            <a:picLocks noChangeAspect="1"/>
          </p:cNvPicPr>
          <p:nvPr/>
        </p:nvPicPr>
        <p:blipFill>
          <a:blip r:embed="rId2"/>
          <a:stretch>
            <a:fillRect/>
          </a:stretch>
        </p:blipFill>
        <p:spPr>
          <a:xfrm>
            <a:off x="6096000" y="3587410"/>
            <a:ext cx="2054879" cy="2133912"/>
          </a:xfrm>
          <a:prstGeom prst="rect">
            <a:avLst/>
          </a:prstGeom>
        </p:spPr>
      </p:pic>
    </p:spTree>
    <p:extLst>
      <p:ext uri="{BB962C8B-B14F-4D97-AF65-F5344CB8AC3E}">
        <p14:creationId xmlns:p14="http://schemas.microsoft.com/office/powerpoint/2010/main" val="3723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E0C9-88BE-4FF0-9E9F-9C8D00D8D713}"/>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What is HLS anyway ?</a:t>
            </a:r>
          </a:p>
        </p:txBody>
      </p:sp>
      <p:pic>
        <p:nvPicPr>
          <p:cNvPr id="5" name="Content Placeholder 4">
            <a:extLst>
              <a:ext uri="{FF2B5EF4-FFF2-40B4-BE49-F238E27FC236}">
                <a16:creationId xmlns:a16="http://schemas.microsoft.com/office/drawing/2014/main" id="{EF0DE1E2-7BC6-46CC-AD78-BEF4F3B39DB5}"/>
              </a:ext>
            </a:extLst>
          </p:cNvPr>
          <p:cNvPicPr>
            <a:picLocks noGrp="1" noChangeAspect="1"/>
          </p:cNvPicPr>
          <p:nvPr>
            <p:ph idx="1"/>
          </p:nvPr>
        </p:nvPicPr>
        <p:blipFill>
          <a:blip r:embed="rId2"/>
          <a:stretch>
            <a:fillRect/>
          </a:stretch>
        </p:blipFill>
        <p:spPr>
          <a:xfrm>
            <a:off x="1294116" y="1685457"/>
            <a:ext cx="6972322" cy="4494363"/>
          </a:xfrm>
          <a:prstGeom prst="rect">
            <a:avLst/>
          </a:prstGeom>
        </p:spPr>
      </p:pic>
      <p:sp>
        <p:nvSpPr>
          <p:cNvPr id="4" name="Slide Number Placeholder 3">
            <a:extLst>
              <a:ext uri="{FF2B5EF4-FFF2-40B4-BE49-F238E27FC236}">
                <a16:creationId xmlns:a16="http://schemas.microsoft.com/office/drawing/2014/main" id="{4F7ECAE3-15BD-4E0A-84C1-723B54FA67E3}"/>
              </a:ext>
            </a:extLst>
          </p:cNvPr>
          <p:cNvSpPr>
            <a:spLocks noGrp="1"/>
          </p:cNvSpPr>
          <p:nvPr>
            <p:ph type="sldNum" sz="quarter" idx="12"/>
          </p:nvPr>
        </p:nvSpPr>
        <p:spPr/>
        <p:txBody>
          <a:bodyPr/>
          <a:lstStyle/>
          <a:p>
            <a:fld id="{3A98EE3D-8CD1-4C3F-BD1C-C98C9596463C}" type="slidenum">
              <a:rPr lang="en-US" smtClean="0"/>
              <a:pPr/>
              <a:t>76</a:t>
            </a:fld>
            <a:endParaRPr lang="en-US" dirty="0"/>
          </a:p>
        </p:txBody>
      </p:sp>
    </p:spTree>
    <p:extLst>
      <p:ext uri="{BB962C8B-B14F-4D97-AF65-F5344CB8AC3E}">
        <p14:creationId xmlns:p14="http://schemas.microsoft.com/office/powerpoint/2010/main" val="311952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0E7E-E7F9-4C40-A1DD-56B943AEF70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Advantages</a:t>
            </a:r>
            <a:r>
              <a:rPr lang="en-US" dirty="0"/>
              <a:t> </a:t>
            </a:r>
            <a:r>
              <a:rPr lang="en-US" b="1" dirty="0">
                <a:effectLst>
                  <a:outerShdw blurRad="38100" dist="38100" dir="2700000" algn="tl">
                    <a:srgbClr val="000000">
                      <a:alpha val="43137"/>
                    </a:srgbClr>
                  </a:outerShdw>
                </a:effectLst>
              </a:rPr>
              <a:t>of HLS</a:t>
            </a:r>
          </a:p>
        </p:txBody>
      </p:sp>
      <p:sp>
        <p:nvSpPr>
          <p:cNvPr id="3" name="Content Placeholder 2">
            <a:extLst>
              <a:ext uri="{FF2B5EF4-FFF2-40B4-BE49-F238E27FC236}">
                <a16:creationId xmlns:a16="http://schemas.microsoft.com/office/drawing/2014/main" id="{E2277AC6-DD5A-41C8-8D4A-EEF92AB10897}"/>
              </a:ext>
            </a:extLst>
          </p:cNvPr>
          <p:cNvSpPr>
            <a:spLocks noGrp="1"/>
          </p:cNvSpPr>
          <p:nvPr>
            <p:ph idx="1"/>
          </p:nvPr>
        </p:nvSpPr>
        <p:spPr/>
        <p:txBody>
          <a:bodyPr/>
          <a:lstStyle/>
          <a:p>
            <a:r>
              <a:rPr lang="en-US" dirty="0"/>
              <a:t>Designing at a higher level of abstraction = increase productivity</a:t>
            </a:r>
          </a:p>
          <a:p>
            <a:r>
              <a:rPr lang="en-US" dirty="0"/>
              <a:t>Debugging software is much faster than hardware</a:t>
            </a:r>
          </a:p>
          <a:p>
            <a:r>
              <a:rPr lang="en-US" dirty="0"/>
              <a:t>Easier to specify functions in software</a:t>
            </a:r>
          </a:p>
          <a:p>
            <a:r>
              <a:rPr lang="en-US" dirty="0"/>
              <a:t>Simulation of RTL takes thousands times longer than software</a:t>
            </a:r>
          </a:p>
          <a:p>
            <a:endParaRPr lang="en-US" dirty="0"/>
          </a:p>
          <a:p>
            <a:endParaRPr lang="en-US" dirty="0"/>
          </a:p>
        </p:txBody>
      </p:sp>
      <p:sp>
        <p:nvSpPr>
          <p:cNvPr id="4" name="Slide Number Placeholder 3">
            <a:extLst>
              <a:ext uri="{FF2B5EF4-FFF2-40B4-BE49-F238E27FC236}">
                <a16:creationId xmlns:a16="http://schemas.microsoft.com/office/drawing/2014/main" id="{BC497B92-ECD3-4ED2-B63E-E21A1F05AE6F}"/>
              </a:ext>
            </a:extLst>
          </p:cNvPr>
          <p:cNvSpPr>
            <a:spLocks noGrp="1"/>
          </p:cNvSpPr>
          <p:nvPr>
            <p:ph type="sldNum" sz="quarter" idx="12"/>
          </p:nvPr>
        </p:nvSpPr>
        <p:spPr/>
        <p:txBody>
          <a:bodyPr/>
          <a:lstStyle/>
          <a:p>
            <a:fld id="{3A98EE3D-8CD1-4C3F-BD1C-C98C9596463C}" type="slidenum">
              <a:rPr lang="en-US" smtClean="0"/>
              <a:pPr/>
              <a:t>77</a:t>
            </a:fld>
            <a:endParaRPr lang="en-US" dirty="0"/>
          </a:p>
        </p:txBody>
      </p:sp>
    </p:spTree>
    <p:extLst>
      <p:ext uri="{BB962C8B-B14F-4D97-AF65-F5344CB8AC3E}">
        <p14:creationId xmlns:p14="http://schemas.microsoft.com/office/powerpoint/2010/main" val="247251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5553-1AE1-46DE-959F-BED4608522F1}"/>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Hardware Implementation</a:t>
            </a:r>
          </a:p>
        </p:txBody>
      </p:sp>
      <p:sp>
        <p:nvSpPr>
          <p:cNvPr id="4" name="Slide Number Placeholder 3">
            <a:extLst>
              <a:ext uri="{FF2B5EF4-FFF2-40B4-BE49-F238E27FC236}">
                <a16:creationId xmlns:a16="http://schemas.microsoft.com/office/drawing/2014/main" id="{B3177855-021F-4D26-9F8D-A29E75DD8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5" name="Rectangle 2">
            <a:extLst>
              <a:ext uri="{FF2B5EF4-FFF2-40B4-BE49-F238E27FC236}">
                <a16:creationId xmlns:a16="http://schemas.microsoft.com/office/drawing/2014/main" id="{EF56EC13-0DE4-E644-A8D3-79BF52473276}"/>
              </a:ext>
            </a:extLst>
          </p:cNvPr>
          <p:cNvSpPr>
            <a:spLocks noChangeArrowheads="1"/>
          </p:cNvSpPr>
          <p:nvPr/>
        </p:nvSpPr>
        <p:spPr bwMode="auto">
          <a:xfrm>
            <a:off x="872836" y="1870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1400" b="1" i="0" u="sng" strike="noStrike" cap="none" normalizeH="0" baseline="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Block diagram of layers of VGG-16</a:t>
            </a:r>
            <a:endParaRPr kumimoji="0" lang="en-US" altLang="en-EG"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EG" sz="1800" b="0" i="0" u="none" strike="noStrike" cap="none" normalizeH="0" baseline="0">
              <a:ln>
                <a:noFill/>
              </a:ln>
              <a:solidFill>
                <a:schemeClr val="tx1"/>
              </a:solidFill>
              <a:effectLst/>
              <a:latin typeface="Arial" panose="020B0604020202020204" pitchFamily="34" charset="0"/>
            </a:endParaRPr>
          </a:p>
        </p:txBody>
      </p:sp>
      <p:pic>
        <p:nvPicPr>
          <p:cNvPr id="1025" name="Picture 1276597652" descr="No description available.">
            <a:extLst>
              <a:ext uri="{FF2B5EF4-FFF2-40B4-BE49-F238E27FC236}">
                <a16:creationId xmlns:a16="http://schemas.microsoft.com/office/drawing/2014/main" id="{9ACC0129-3920-5F42-AD84-EE6893EF4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35" y="2327562"/>
            <a:ext cx="6317623" cy="34395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60D9A9C4-7DFA-6743-B00F-95C22285E750}"/>
              </a:ext>
            </a:extLst>
          </p:cNvPr>
          <p:cNvSpPr>
            <a:spLocks noChangeArrowheads="1"/>
          </p:cNvSpPr>
          <p:nvPr/>
        </p:nvSpPr>
        <p:spPr bwMode="auto">
          <a:xfrm>
            <a:off x="872836" y="4816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900" b="0" i="1" u="none" strike="noStrike" cap="none" normalizeH="0" baseline="0">
                <a:ln>
                  <a:noFill/>
                </a:ln>
                <a:solidFill>
                  <a:srgbClr val="44546A"/>
                </a:solidFill>
                <a:effectLst/>
                <a:latin typeface="Calibri" panose="020F0502020204030204" pitchFamily="34" charset="0"/>
                <a:ea typeface="Calibri" panose="020F0502020204030204" pitchFamily="34" charset="0"/>
                <a:cs typeface="Arial" panose="020B0604020202020204" pitchFamily="34" charset="0"/>
              </a:rPr>
              <a:t>Figure 5</a:t>
            </a:r>
            <a:endParaRPr kumimoji="0" lang="en-US" altLang="en-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2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5195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srgbClr val="90C226">
                    <a:lumMod val="60000"/>
                    <a:lumOff val="40000"/>
                  </a:srgbClr>
                </a:solidFill>
                <a:latin typeface="Trebuchet MS" panose="020B0603020202020204"/>
              </a:rPr>
              <a:t>Convolution layer</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2667566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176812AE-9DFF-45E8-BA1D-A0DD93A333F6}"/>
              </a:ext>
            </a:extLst>
          </p:cNvPr>
          <p:cNvSpPr>
            <a:spLocks noGrp="1"/>
          </p:cNvSpPr>
          <p:nvPr>
            <p:ph type="title"/>
          </p:nvPr>
        </p:nvSpPr>
        <p:spPr>
          <a:xfrm>
            <a:off x="673754" y="643467"/>
            <a:ext cx="4203045" cy="1375608"/>
          </a:xfrm>
        </p:spPr>
        <p:txBody>
          <a:bodyPr anchor="ctr">
            <a:normAutofit fontScale="90000"/>
          </a:bodyPr>
          <a:lstStyle/>
          <a:p>
            <a:pPr>
              <a:lnSpc>
                <a:spcPct val="90000"/>
              </a:lnSpc>
            </a:pPr>
            <a:r>
              <a:rPr lang="en-GB" b="1" dirty="0">
                <a:effectLst>
                  <a:outerShdw blurRad="38100" dist="38100" dir="2700000" algn="tl">
                    <a:srgbClr val="000000">
                      <a:alpha val="43137"/>
                    </a:srgbClr>
                  </a:outerShdw>
                </a:effectLst>
              </a:rPr>
              <a:t>Introduction: Neural Networks</a:t>
            </a:r>
            <a:br>
              <a:rPr lang="en-GB" sz="3100" dirty="0">
                <a:solidFill>
                  <a:schemeClr val="bg1"/>
                </a:solidFill>
              </a:rPr>
            </a:br>
            <a:endParaRPr lang="en-GB" sz="3100" dirty="0">
              <a:solidFill>
                <a:schemeClr val="bg1"/>
              </a:solidFill>
            </a:endParaRPr>
          </a:p>
        </p:txBody>
      </p:sp>
      <p:sp>
        <p:nvSpPr>
          <p:cNvPr id="3" name="Content Placeholder 2">
            <a:extLst>
              <a:ext uri="{FF2B5EF4-FFF2-40B4-BE49-F238E27FC236}">
                <a16:creationId xmlns:a16="http://schemas.microsoft.com/office/drawing/2014/main" id="{DA46F221-7CC5-49F4-ADF8-98590DD7F057}"/>
              </a:ext>
            </a:extLst>
          </p:cNvPr>
          <p:cNvSpPr>
            <a:spLocks noGrp="1"/>
          </p:cNvSpPr>
          <p:nvPr>
            <p:ph idx="1"/>
          </p:nvPr>
        </p:nvSpPr>
        <p:spPr>
          <a:xfrm>
            <a:off x="673754" y="2160590"/>
            <a:ext cx="3973943" cy="3440110"/>
          </a:xfrm>
        </p:spPr>
        <p:txBody>
          <a:bodyPr>
            <a:normAutofit/>
          </a:bodyPr>
          <a:lstStyle/>
          <a:p>
            <a:r>
              <a:rPr lang="en-GB" dirty="0">
                <a:solidFill>
                  <a:schemeClr val="bg1"/>
                </a:solidFill>
              </a:rPr>
              <a:t>A neural network is a network or circuit of neurons, or in a modern sense, an artificial neural network, composed of artificial neurons or nodes. Thus, a neural network is either a biological neural network, made up of real biological neurons, or an artificial neural network, for solving artificial intelligence (AI) problems. </a:t>
            </a:r>
          </a:p>
        </p:txBody>
      </p:sp>
      <p:pic>
        <p:nvPicPr>
          <p:cNvPr id="4" name="Picture 3">
            <a:extLst>
              <a:ext uri="{FF2B5EF4-FFF2-40B4-BE49-F238E27FC236}">
                <a16:creationId xmlns:a16="http://schemas.microsoft.com/office/drawing/2014/main" id="{5EB31E48-0E6C-4418-8DF5-4B8B88C9357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828060" y="972608"/>
            <a:ext cx="3679382" cy="4900269"/>
          </a:xfrm>
          <a:prstGeom prst="rect">
            <a:avLst/>
          </a:prstGeom>
          <a:noFill/>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5" name="Slide Number Placeholder 4">
            <a:extLst>
              <a:ext uri="{FF2B5EF4-FFF2-40B4-BE49-F238E27FC236}">
                <a16:creationId xmlns:a16="http://schemas.microsoft.com/office/drawing/2014/main" id="{18C099D5-44EB-43E0-B556-52C40E4AF3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7979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C436A-0FDE-487C-8864-64B0FD58CFFA}"/>
              </a:ext>
            </a:extLst>
          </p:cNvPr>
          <p:cNvSpPr>
            <a:spLocks noGrp="1"/>
          </p:cNvSpPr>
          <p:nvPr>
            <p:ph idx="1"/>
          </p:nvPr>
        </p:nvSpPr>
        <p:spPr/>
        <p:txBody>
          <a:bodyPr/>
          <a:lstStyle/>
          <a:p>
            <a:r>
              <a:rPr lang="en-US" b="1" dirty="0"/>
              <a:t>Inputs:</a:t>
            </a:r>
            <a:r>
              <a:rPr lang="en-EG" b="1" dirty="0"/>
              <a:t> </a:t>
            </a:r>
            <a:r>
              <a:rPr lang="en-US" dirty="0"/>
              <a:t>Taking the input RGB image as three-dimensional array with (channel * row * column ) and the kernels number , channels and size as four-dimension array (kernel number, kernel channel, row, column)</a:t>
            </a:r>
          </a:p>
          <a:p>
            <a:endParaRPr lang="en-US" dirty="0"/>
          </a:p>
          <a:p>
            <a:endParaRPr lang="en-EG" dirty="0"/>
          </a:p>
          <a:p>
            <a:r>
              <a:rPr lang="en-US" b="1" dirty="0"/>
              <a:t>Outputs: The</a:t>
            </a:r>
            <a:r>
              <a:rPr lang="en-US" dirty="0"/>
              <a:t> feature maps the number of them is equal to the number of filters and the size is equal to image size –kernel size +1 if no padding is used</a:t>
            </a:r>
            <a:endParaRPr lang="en-EG" dirty="0"/>
          </a:p>
          <a:p>
            <a:pPr marL="0" indent="0">
              <a:buNone/>
            </a:pPr>
            <a:endParaRPr lang="en-GB" dirty="0"/>
          </a:p>
        </p:txBody>
      </p:sp>
      <p:sp>
        <p:nvSpPr>
          <p:cNvPr id="7" name="Title 1">
            <a:extLst>
              <a:ext uri="{FF2B5EF4-FFF2-40B4-BE49-F238E27FC236}">
                <a16:creationId xmlns:a16="http://schemas.microsoft.com/office/drawing/2014/main" id="{7D449DCE-2F2B-4AED-87B7-A1957E29F5E6}"/>
              </a:ext>
            </a:extLst>
          </p:cNvPr>
          <p:cNvSpPr>
            <a:spLocks noGrp="1"/>
          </p:cNvSpPr>
          <p:nvPr>
            <p:ph type="title"/>
          </p:nvPr>
        </p:nvSpPr>
        <p:spPr>
          <a:xfrm>
            <a:off x="677863" y="609600"/>
            <a:ext cx="8596312" cy="1320800"/>
          </a:xfrm>
        </p:spPr>
        <p:txBody>
          <a:bodyPr/>
          <a:lstStyle/>
          <a:p>
            <a:r>
              <a:rPr lang="en-US" b="1" dirty="0">
                <a:effectLst>
                  <a:outerShdw blurRad="38100" dist="38100" dir="2700000" algn="tl">
                    <a:srgbClr val="000000">
                      <a:alpha val="43137"/>
                    </a:srgbClr>
                  </a:outerShdw>
                </a:effectLst>
              </a:rPr>
              <a:t>Convolution Layer</a:t>
            </a:r>
            <a:br>
              <a:rPr lang="en-EG" b="1" dirty="0"/>
            </a:br>
            <a:endParaRPr lang="en-GB" b="1" dirty="0">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AE8D0567-7805-4A00-9373-5339FB491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4066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07AB-5126-412C-BBBE-3F1F52841F15}"/>
              </a:ext>
            </a:extLst>
          </p:cNvPr>
          <p:cNvSpPr>
            <a:spLocks noGrp="1"/>
          </p:cNvSpPr>
          <p:nvPr>
            <p:ph type="title"/>
          </p:nvPr>
        </p:nvSpPr>
        <p:spPr/>
        <p:txBody>
          <a:bodyPr>
            <a:normAutofit/>
          </a:bodyPr>
          <a:lstStyle/>
          <a:p>
            <a:r>
              <a:rPr lang="en-GB" b="1" dirty="0">
                <a:effectLst>
                  <a:outerShdw blurRad="38100" dist="38100" dir="2700000" algn="tl">
                    <a:srgbClr val="000000">
                      <a:alpha val="43137"/>
                    </a:srgbClr>
                  </a:outerShdw>
                </a:effectLst>
              </a:rPr>
              <a:t>Software Results_v1</a:t>
            </a:r>
          </a:p>
        </p:txBody>
      </p:sp>
      <p:sp>
        <p:nvSpPr>
          <p:cNvPr id="3" name="Content Placeholder 2">
            <a:extLst>
              <a:ext uri="{FF2B5EF4-FFF2-40B4-BE49-F238E27FC236}">
                <a16:creationId xmlns:a16="http://schemas.microsoft.com/office/drawing/2014/main" id="{427106C1-2988-419B-96B6-7B350DE4B26B}"/>
              </a:ext>
            </a:extLst>
          </p:cNvPr>
          <p:cNvSpPr>
            <a:spLocks noGrp="1"/>
          </p:cNvSpPr>
          <p:nvPr>
            <p:ph idx="1"/>
          </p:nvPr>
        </p:nvSpPr>
        <p:spPr>
          <a:xfrm>
            <a:off x="1661007" y="4090989"/>
            <a:ext cx="8596668" cy="3880773"/>
          </a:xfrm>
        </p:spPr>
        <p:txBody>
          <a:bodyPr/>
          <a:lstStyle/>
          <a:p>
            <a:endParaRPr lang="en-GB" dirty="0"/>
          </a:p>
          <a:p>
            <a:pPr marL="0" indent="0">
              <a:buNone/>
            </a:pPr>
            <a:endParaRPr lang="en-GB"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A87CF05-5041-40BC-B474-D0DC0C60FE9F}"/>
              </a:ext>
            </a:extLst>
          </p:cNvPr>
          <p:cNvSpPr>
            <a:spLocks noGrp="1"/>
          </p:cNvSpPr>
          <p:nvPr>
            <p:ph type="sldNum" sz="quarter" idx="12"/>
          </p:nvPr>
        </p:nvSpPr>
        <p:spPr>
          <a:xfrm>
            <a:off x="8776447" y="6041362"/>
            <a:ext cx="497555" cy="386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Rectangle 3">
            <a:extLst>
              <a:ext uri="{FF2B5EF4-FFF2-40B4-BE49-F238E27FC236}">
                <a16:creationId xmlns:a16="http://schemas.microsoft.com/office/drawing/2014/main" id="{2D697306-EFD6-6A47-9B1E-AD1194CF59CE}"/>
              </a:ext>
            </a:extLst>
          </p:cNvPr>
          <p:cNvSpPr>
            <a:spLocks noChangeArrowheads="1"/>
          </p:cNvSpPr>
          <p:nvPr/>
        </p:nvSpPr>
        <p:spPr bwMode="auto">
          <a:xfrm>
            <a:off x="983673" y="508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900" b="0" i="1" u="none" strike="noStrike" cap="none" normalizeH="0" baseline="0">
                <a:ln>
                  <a:noFill/>
                </a:ln>
                <a:solidFill>
                  <a:srgbClr val="44546A"/>
                </a:solidFill>
                <a:effectLst/>
                <a:latin typeface="Calibri" panose="020F0502020204030204" pitchFamily="34" charset="0"/>
                <a:ea typeface="Calibri" panose="020F0502020204030204" pitchFamily="34" charset="0"/>
                <a:cs typeface="Arial" panose="020B0604020202020204" pitchFamily="34" charset="0"/>
              </a:rPr>
              <a:t>Figure 15</a:t>
            </a:r>
            <a:endParaRPr kumimoji="0" lang="en-US" altLang="en-EG"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7">
            <a:extLst>
              <a:ext uri="{FF2B5EF4-FFF2-40B4-BE49-F238E27FC236}">
                <a16:creationId xmlns:a16="http://schemas.microsoft.com/office/drawing/2014/main" id="{A4744F13-0C5C-0D49-BACD-6358CB2FE300}"/>
              </a:ext>
            </a:extLst>
          </p:cNvPr>
          <p:cNvGraphicFramePr>
            <a:graphicFrameLocks noGrp="1"/>
          </p:cNvGraphicFramePr>
          <p:nvPr>
            <p:extLst>
              <p:ext uri="{D42A27DB-BD31-4B8C-83A1-F6EECF244321}">
                <p14:modId xmlns:p14="http://schemas.microsoft.com/office/powerpoint/2010/main" val="3991479560"/>
              </p:ext>
            </p:extLst>
          </p:nvPr>
        </p:nvGraphicFramePr>
        <p:xfrm>
          <a:off x="983674" y="1403669"/>
          <a:ext cx="6615610" cy="2194560"/>
        </p:xfrm>
        <a:graphic>
          <a:graphicData uri="http://schemas.openxmlformats.org/drawingml/2006/table">
            <a:tbl>
              <a:tblPr firstRow="1" bandRow="1">
                <a:tableStyleId>{5C22544A-7EE6-4342-B048-85BDC9FD1C3A}</a:tableStyleId>
              </a:tblPr>
              <a:tblGrid>
                <a:gridCol w="1323122">
                  <a:extLst>
                    <a:ext uri="{9D8B030D-6E8A-4147-A177-3AD203B41FA5}">
                      <a16:colId xmlns:a16="http://schemas.microsoft.com/office/drawing/2014/main" val="1997927386"/>
                    </a:ext>
                  </a:extLst>
                </a:gridCol>
                <a:gridCol w="1323122">
                  <a:extLst>
                    <a:ext uri="{9D8B030D-6E8A-4147-A177-3AD203B41FA5}">
                      <a16:colId xmlns:a16="http://schemas.microsoft.com/office/drawing/2014/main" val="1505309463"/>
                    </a:ext>
                  </a:extLst>
                </a:gridCol>
                <a:gridCol w="1323122">
                  <a:extLst>
                    <a:ext uri="{9D8B030D-6E8A-4147-A177-3AD203B41FA5}">
                      <a16:colId xmlns:a16="http://schemas.microsoft.com/office/drawing/2014/main" val="48145269"/>
                    </a:ext>
                  </a:extLst>
                </a:gridCol>
                <a:gridCol w="1323122">
                  <a:extLst>
                    <a:ext uri="{9D8B030D-6E8A-4147-A177-3AD203B41FA5}">
                      <a16:colId xmlns:a16="http://schemas.microsoft.com/office/drawing/2014/main" val="2707797040"/>
                    </a:ext>
                  </a:extLst>
                </a:gridCol>
                <a:gridCol w="1323122">
                  <a:extLst>
                    <a:ext uri="{9D8B030D-6E8A-4147-A177-3AD203B41FA5}">
                      <a16:colId xmlns:a16="http://schemas.microsoft.com/office/drawing/2014/main" val="4043510732"/>
                    </a:ext>
                  </a:extLst>
                </a:gridCol>
              </a:tblGrid>
              <a:tr h="264684">
                <a:tc gridSpan="5">
                  <a:txBody>
                    <a:bodyPr/>
                    <a:lstStyle/>
                    <a:p>
                      <a:pPr algn="ctr"/>
                      <a:r>
                        <a:rPr lang="en-EG" dirty="0"/>
                        <a:t>Input</a:t>
                      </a:r>
                    </a:p>
                  </a:txBody>
                  <a:tcPr anchor="ct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44392709"/>
                  </a:ext>
                </a:extLst>
              </a:tr>
              <a:tr h="264684">
                <a:tc>
                  <a:txBody>
                    <a:bodyPr/>
                    <a:lstStyle/>
                    <a:p>
                      <a:pPr algn="ctr"/>
                      <a:r>
                        <a:rPr lang="en-EG" dirty="0"/>
                        <a:t>11</a:t>
                      </a:r>
                    </a:p>
                  </a:txBody>
                  <a:tcPr anchor="ctr"/>
                </a:tc>
                <a:tc>
                  <a:txBody>
                    <a:bodyPr/>
                    <a:lstStyle/>
                    <a:p>
                      <a:pPr algn="ctr"/>
                      <a:r>
                        <a:rPr lang="en-EG" dirty="0"/>
                        <a:t>21</a:t>
                      </a:r>
                    </a:p>
                  </a:txBody>
                  <a:tcPr anchor="ctr"/>
                </a:tc>
                <a:tc>
                  <a:txBody>
                    <a:bodyPr/>
                    <a:lstStyle/>
                    <a:p>
                      <a:pPr algn="ctr"/>
                      <a:r>
                        <a:rPr lang="en-EG" dirty="0"/>
                        <a:t>17</a:t>
                      </a:r>
                    </a:p>
                  </a:txBody>
                  <a:tcPr anchor="ctr"/>
                </a:tc>
                <a:tc>
                  <a:txBody>
                    <a:bodyPr/>
                    <a:lstStyle/>
                    <a:p>
                      <a:pPr algn="ctr"/>
                      <a:r>
                        <a:rPr lang="en-EG" dirty="0"/>
                        <a:t>5</a:t>
                      </a:r>
                    </a:p>
                  </a:txBody>
                  <a:tcPr anchor="ctr"/>
                </a:tc>
                <a:tc>
                  <a:txBody>
                    <a:bodyPr/>
                    <a:lstStyle/>
                    <a:p>
                      <a:pPr algn="ctr"/>
                      <a:r>
                        <a:rPr lang="en-EG" dirty="0"/>
                        <a:t>13</a:t>
                      </a:r>
                    </a:p>
                  </a:txBody>
                  <a:tcPr anchor="ctr"/>
                </a:tc>
                <a:extLst>
                  <a:ext uri="{0D108BD9-81ED-4DB2-BD59-A6C34878D82A}">
                    <a16:rowId xmlns:a16="http://schemas.microsoft.com/office/drawing/2014/main" val="2381545095"/>
                  </a:ext>
                </a:extLst>
              </a:tr>
              <a:tr h="264684">
                <a:tc>
                  <a:txBody>
                    <a:bodyPr/>
                    <a:lstStyle/>
                    <a:p>
                      <a:pPr algn="ctr"/>
                      <a:r>
                        <a:rPr lang="en-EG" dirty="0"/>
                        <a:t>17</a:t>
                      </a:r>
                    </a:p>
                  </a:txBody>
                  <a:tcPr anchor="ctr"/>
                </a:tc>
                <a:tc>
                  <a:txBody>
                    <a:bodyPr/>
                    <a:lstStyle/>
                    <a:p>
                      <a:pPr algn="ctr"/>
                      <a:r>
                        <a:rPr lang="en-EG" dirty="0"/>
                        <a:t>12</a:t>
                      </a:r>
                    </a:p>
                  </a:txBody>
                  <a:tcPr anchor="ctr"/>
                </a:tc>
                <a:tc>
                  <a:txBody>
                    <a:bodyPr/>
                    <a:lstStyle/>
                    <a:p>
                      <a:pPr algn="ctr"/>
                      <a:r>
                        <a:rPr lang="en-EG" dirty="0"/>
                        <a:t>5</a:t>
                      </a:r>
                    </a:p>
                  </a:txBody>
                  <a:tcPr anchor="ctr"/>
                </a:tc>
                <a:tc>
                  <a:txBody>
                    <a:bodyPr/>
                    <a:lstStyle/>
                    <a:p>
                      <a:pPr algn="ctr"/>
                      <a:r>
                        <a:rPr lang="en-EG" dirty="0"/>
                        <a:t>12</a:t>
                      </a:r>
                    </a:p>
                  </a:txBody>
                  <a:tcPr anchor="ctr"/>
                </a:tc>
                <a:tc>
                  <a:txBody>
                    <a:bodyPr/>
                    <a:lstStyle/>
                    <a:p>
                      <a:pPr algn="ctr"/>
                      <a:r>
                        <a:rPr lang="en-EG" dirty="0"/>
                        <a:t>4</a:t>
                      </a:r>
                    </a:p>
                  </a:txBody>
                  <a:tcPr anchor="ctr"/>
                </a:tc>
                <a:extLst>
                  <a:ext uri="{0D108BD9-81ED-4DB2-BD59-A6C34878D82A}">
                    <a16:rowId xmlns:a16="http://schemas.microsoft.com/office/drawing/2014/main" val="1900625108"/>
                  </a:ext>
                </a:extLst>
              </a:tr>
              <a:tr h="264684">
                <a:tc>
                  <a:txBody>
                    <a:bodyPr/>
                    <a:lstStyle/>
                    <a:p>
                      <a:pPr algn="ctr"/>
                      <a:r>
                        <a:rPr lang="en-EG" dirty="0"/>
                        <a:t>9</a:t>
                      </a:r>
                    </a:p>
                  </a:txBody>
                  <a:tcPr anchor="ctr"/>
                </a:tc>
                <a:tc>
                  <a:txBody>
                    <a:bodyPr/>
                    <a:lstStyle/>
                    <a:p>
                      <a:pPr algn="ctr"/>
                      <a:r>
                        <a:rPr lang="en-EG" dirty="0"/>
                        <a:t>15</a:t>
                      </a:r>
                    </a:p>
                  </a:txBody>
                  <a:tcPr anchor="ctr"/>
                </a:tc>
                <a:tc>
                  <a:txBody>
                    <a:bodyPr/>
                    <a:lstStyle/>
                    <a:p>
                      <a:pPr algn="ctr"/>
                      <a:r>
                        <a:rPr lang="en-EG" dirty="0"/>
                        <a:t>37</a:t>
                      </a:r>
                    </a:p>
                  </a:txBody>
                  <a:tcPr anchor="ctr"/>
                </a:tc>
                <a:tc>
                  <a:txBody>
                    <a:bodyPr/>
                    <a:lstStyle/>
                    <a:p>
                      <a:pPr algn="ctr"/>
                      <a:r>
                        <a:rPr lang="en-EG" dirty="0"/>
                        <a:t>8</a:t>
                      </a:r>
                    </a:p>
                  </a:txBody>
                  <a:tcPr anchor="ctr"/>
                </a:tc>
                <a:tc>
                  <a:txBody>
                    <a:bodyPr/>
                    <a:lstStyle/>
                    <a:p>
                      <a:pPr algn="ctr"/>
                      <a:r>
                        <a:rPr lang="en-EG" dirty="0"/>
                        <a:t>20</a:t>
                      </a:r>
                    </a:p>
                  </a:txBody>
                  <a:tcPr anchor="ctr"/>
                </a:tc>
                <a:extLst>
                  <a:ext uri="{0D108BD9-81ED-4DB2-BD59-A6C34878D82A}">
                    <a16:rowId xmlns:a16="http://schemas.microsoft.com/office/drawing/2014/main" val="2078013560"/>
                  </a:ext>
                </a:extLst>
              </a:tr>
              <a:tr h="264684">
                <a:tc>
                  <a:txBody>
                    <a:bodyPr/>
                    <a:lstStyle/>
                    <a:p>
                      <a:pPr algn="ctr"/>
                      <a:r>
                        <a:rPr lang="en-EG" dirty="0"/>
                        <a:t>39</a:t>
                      </a:r>
                    </a:p>
                  </a:txBody>
                  <a:tcPr anchor="ctr"/>
                </a:tc>
                <a:tc>
                  <a:txBody>
                    <a:bodyPr/>
                    <a:lstStyle/>
                    <a:p>
                      <a:pPr algn="ctr"/>
                      <a:r>
                        <a:rPr lang="en-EG" dirty="0"/>
                        <a:t>19</a:t>
                      </a:r>
                    </a:p>
                  </a:txBody>
                  <a:tcPr anchor="ctr"/>
                </a:tc>
                <a:tc>
                  <a:txBody>
                    <a:bodyPr/>
                    <a:lstStyle/>
                    <a:p>
                      <a:pPr algn="ctr"/>
                      <a:r>
                        <a:rPr lang="en-EG" dirty="0"/>
                        <a:t>14</a:t>
                      </a:r>
                    </a:p>
                  </a:txBody>
                  <a:tcPr anchor="ctr"/>
                </a:tc>
                <a:tc>
                  <a:txBody>
                    <a:bodyPr/>
                    <a:lstStyle/>
                    <a:p>
                      <a:pPr algn="ctr"/>
                      <a:r>
                        <a:rPr lang="en-EG" dirty="0"/>
                        <a:t>10</a:t>
                      </a:r>
                    </a:p>
                  </a:txBody>
                  <a:tcPr anchor="ctr"/>
                </a:tc>
                <a:tc>
                  <a:txBody>
                    <a:bodyPr/>
                    <a:lstStyle/>
                    <a:p>
                      <a:pPr algn="ctr"/>
                      <a:r>
                        <a:rPr lang="en-EG" dirty="0"/>
                        <a:t>18</a:t>
                      </a:r>
                    </a:p>
                  </a:txBody>
                  <a:tcPr anchor="ctr"/>
                </a:tc>
                <a:extLst>
                  <a:ext uri="{0D108BD9-81ED-4DB2-BD59-A6C34878D82A}">
                    <a16:rowId xmlns:a16="http://schemas.microsoft.com/office/drawing/2014/main" val="1609037994"/>
                  </a:ext>
                </a:extLst>
              </a:tr>
              <a:tr h="264684">
                <a:tc>
                  <a:txBody>
                    <a:bodyPr/>
                    <a:lstStyle/>
                    <a:p>
                      <a:pPr algn="ctr"/>
                      <a:r>
                        <a:rPr lang="en-EG" dirty="0"/>
                        <a:t>26</a:t>
                      </a:r>
                    </a:p>
                  </a:txBody>
                  <a:tcPr anchor="ctr"/>
                </a:tc>
                <a:tc>
                  <a:txBody>
                    <a:bodyPr/>
                    <a:lstStyle/>
                    <a:p>
                      <a:pPr algn="ctr"/>
                      <a:r>
                        <a:rPr lang="en-EG" dirty="0"/>
                        <a:t>38</a:t>
                      </a:r>
                    </a:p>
                  </a:txBody>
                  <a:tcPr anchor="ctr"/>
                </a:tc>
                <a:tc>
                  <a:txBody>
                    <a:bodyPr/>
                    <a:lstStyle/>
                    <a:p>
                      <a:pPr algn="ctr"/>
                      <a:r>
                        <a:rPr lang="en-EG" dirty="0"/>
                        <a:t>47</a:t>
                      </a:r>
                    </a:p>
                  </a:txBody>
                  <a:tcPr anchor="ctr"/>
                </a:tc>
                <a:tc>
                  <a:txBody>
                    <a:bodyPr/>
                    <a:lstStyle/>
                    <a:p>
                      <a:pPr algn="ctr"/>
                      <a:r>
                        <a:rPr lang="en-EG" dirty="0"/>
                        <a:t>31</a:t>
                      </a:r>
                    </a:p>
                  </a:txBody>
                  <a:tcPr anchor="ctr"/>
                </a:tc>
                <a:tc>
                  <a:txBody>
                    <a:bodyPr/>
                    <a:lstStyle/>
                    <a:p>
                      <a:pPr algn="ctr"/>
                      <a:r>
                        <a:rPr lang="en-EG" dirty="0"/>
                        <a:t>7</a:t>
                      </a:r>
                    </a:p>
                  </a:txBody>
                  <a:tcPr anchor="ctr"/>
                </a:tc>
                <a:extLst>
                  <a:ext uri="{0D108BD9-81ED-4DB2-BD59-A6C34878D82A}">
                    <a16:rowId xmlns:a16="http://schemas.microsoft.com/office/drawing/2014/main" val="2960246987"/>
                  </a:ext>
                </a:extLst>
              </a:tr>
            </a:tbl>
          </a:graphicData>
        </a:graphic>
      </p:graphicFrame>
      <p:graphicFrame>
        <p:nvGraphicFramePr>
          <p:cNvPr id="8" name="Table 8">
            <a:extLst>
              <a:ext uri="{FF2B5EF4-FFF2-40B4-BE49-F238E27FC236}">
                <a16:creationId xmlns:a16="http://schemas.microsoft.com/office/drawing/2014/main" id="{A1257941-7E7F-3D4D-9EEB-191C0C9A9363}"/>
              </a:ext>
            </a:extLst>
          </p:cNvPr>
          <p:cNvGraphicFramePr>
            <a:graphicFrameLocks noGrp="1"/>
          </p:cNvGraphicFramePr>
          <p:nvPr>
            <p:extLst>
              <p:ext uri="{D42A27DB-BD31-4B8C-83A1-F6EECF244321}">
                <p14:modId xmlns:p14="http://schemas.microsoft.com/office/powerpoint/2010/main" val="1266893115"/>
              </p:ext>
            </p:extLst>
          </p:nvPr>
        </p:nvGraphicFramePr>
        <p:xfrm>
          <a:off x="983673" y="3660778"/>
          <a:ext cx="6615612" cy="1463040"/>
        </p:xfrm>
        <a:graphic>
          <a:graphicData uri="http://schemas.openxmlformats.org/drawingml/2006/table">
            <a:tbl>
              <a:tblPr firstRow="1" bandRow="1">
                <a:tableStyleId>{5C22544A-7EE6-4342-B048-85BDC9FD1C3A}</a:tableStyleId>
              </a:tblPr>
              <a:tblGrid>
                <a:gridCol w="2205204">
                  <a:extLst>
                    <a:ext uri="{9D8B030D-6E8A-4147-A177-3AD203B41FA5}">
                      <a16:colId xmlns:a16="http://schemas.microsoft.com/office/drawing/2014/main" val="2980985175"/>
                    </a:ext>
                  </a:extLst>
                </a:gridCol>
                <a:gridCol w="2205204">
                  <a:extLst>
                    <a:ext uri="{9D8B030D-6E8A-4147-A177-3AD203B41FA5}">
                      <a16:colId xmlns:a16="http://schemas.microsoft.com/office/drawing/2014/main" val="4011594345"/>
                    </a:ext>
                  </a:extLst>
                </a:gridCol>
                <a:gridCol w="2205204">
                  <a:extLst>
                    <a:ext uri="{9D8B030D-6E8A-4147-A177-3AD203B41FA5}">
                      <a16:colId xmlns:a16="http://schemas.microsoft.com/office/drawing/2014/main" val="215647979"/>
                    </a:ext>
                  </a:extLst>
                </a:gridCol>
              </a:tblGrid>
              <a:tr h="300298">
                <a:tc gridSpan="3">
                  <a:txBody>
                    <a:bodyPr/>
                    <a:lstStyle/>
                    <a:p>
                      <a:pPr algn="ctr"/>
                      <a:r>
                        <a:rPr lang="en-EG" dirty="0"/>
                        <a:t>Kernel</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2626634547"/>
                  </a:ext>
                </a:extLst>
              </a:tr>
              <a:tr h="300298">
                <a:tc>
                  <a:txBody>
                    <a:bodyPr/>
                    <a:lstStyle/>
                    <a:p>
                      <a:pPr algn="ctr"/>
                      <a:r>
                        <a:rPr lang="en-EG" dirty="0"/>
                        <a:t>44</a:t>
                      </a:r>
                    </a:p>
                  </a:txBody>
                  <a:tcPr/>
                </a:tc>
                <a:tc>
                  <a:txBody>
                    <a:bodyPr/>
                    <a:lstStyle/>
                    <a:p>
                      <a:pPr algn="ctr"/>
                      <a:r>
                        <a:rPr lang="en-EG" dirty="0"/>
                        <a:t>26</a:t>
                      </a:r>
                    </a:p>
                  </a:txBody>
                  <a:tcPr/>
                </a:tc>
                <a:tc>
                  <a:txBody>
                    <a:bodyPr/>
                    <a:lstStyle/>
                    <a:p>
                      <a:pPr algn="ctr"/>
                      <a:r>
                        <a:rPr lang="en-EG" dirty="0"/>
                        <a:t>2</a:t>
                      </a:r>
                    </a:p>
                  </a:txBody>
                  <a:tcPr/>
                </a:tc>
                <a:extLst>
                  <a:ext uri="{0D108BD9-81ED-4DB2-BD59-A6C34878D82A}">
                    <a16:rowId xmlns:a16="http://schemas.microsoft.com/office/drawing/2014/main" val="66089705"/>
                  </a:ext>
                </a:extLst>
              </a:tr>
              <a:tr h="300298">
                <a:tc>
                  <a:txBody>
                    <a:bodyPr/>
                    <a:lstStyle/>
                    <a:p>
                      <a:pPr algn="ctr"/>
                      <a:r>
                        <a:rPr lang="en-EG" dirty="0"/>
                        <a:t>33</a:t>
                      </a:r>
                    </a:p>
                  </a:txBody>
                  <a:tcPr/>
                </a:tc>
                <a:tc>
                  <a:txBody>
                    <a:bodyPr/>
                    <a:lstStyle/>
                    <a:p>
                      <a:pPr algn="ctr"/>
                      <a:r>
                        <a:rPr lang="en-EG" dirty="0"/>
                        <a:t>39</a:t>
                      </a:r>
                    </a:p>
                  </a:txBody>
                  <a:tcPr/>
                </a:tc>
                <a:tc>
                  <a:txBody>
                    <a:bodyPr/>
                    <a:lstStyle/>
                    <a:p>
                      <a:pPr algn="ctr"/>
                      <a:r>
                        <a:rPr lang="en-EG" dirty="0"/>
                        <a:t>46</a:t>
                      </a:r>
                    </a:p>
                  </a:txBody>
                  <a:tcPr/>
                </a:tc>
                <a:extLst>
                  <a:ext uri="{0D108BD9-81ED-4DB2-BD59-A6C34878D82A}">
                    <a16:rowId xmlns:a16="http://schemas.microsoft.com/office/drawing/2014/main" val="1519554319"/>
                  </a:ext>
                </a:extLst>
              </a:tr>
              <a:tr h="300298">
                <a:tc>
                  <a:txBody>
                    <a:bodyPr/>
                    <a:lstStyle/>
                    <a:p>
                      <a:pPr algn="ctr"/>
                      <a:r>
                        <a:rPr lang="en-EG" dirty="0"/>
                        <a:t>41</a:t>
                      </a:r>
                    </a:p>
                  </a:txBody>
                  <a:tcPr/>
                </a:tc>
                <a:tc>
                  <a:txBody>
                    <a:bodyPr/>
                    <a:lstStyle/>
                    <a:p>
                      <a:pPr algn="ctr"/>
                      <a:r>
                        <a:rPr lang="en-EG" dirty="0"/>
                        <a:t>1</a:t>
                      </a:r>
                    </a:p>
                  </a:txBody>
                  <a:tcPr/>
                </a:tc>
                <a:tc>
                  <a:txBody>
                    <a:bodyPr/>
                    <a:lstStyle/>
                    <a:p>
                      <a:pPr algn="ctr"/>
                      <a:r>
                        <a:rPr lang="en-EG" dirty="0"/>
                        <a:t>35</a:t>
                      </a:r>
                    </a:p>
                  </a:txBody>
                  <a:tcPr/>
                </a:tc>
                <a:extLst>
                  <a:ext uri="{0D108BD9-81ED-4DB2-BD59-A6C34878D82A}">
                    <a16:rowId xmlns:a16="http://schemas.microsoft.com/office/drawing/2014/main" val="1228842264"/>
                  </a:ext>
                </a:extLst>
              </a:tr>
            </a:tbl>
          </a:graphicData>
        </a:graphic>
      </p:graphicFrame>
      <p:graphicFrame>
        <p:nvGraphicFramePr>
          <p:cNvPr id="9" name="Table 9">
            <a:extLst>
              <a:ext uri="{FF2B5EF4-FFF2-40B4-BE49-F238E27FC236}">
                <a16:creationId xmlns:a16="http://schemas.microsoft.com/office/drawing/2014/main" id="{F83989A7-2375-B943-B767-14E8F503A772}"/>
              </a:ext>
            </a:extLst>
          </p:cNvPr>
          <p:cNvGraphicFramePr>
            <a:graphicFrameLocks noGrp="1"/>
          </p:cNvGraphicFramePr>
          <p:nvPr>
            <p:extLst>
              <p:ext uri="{D42A27DB-BD31-4B8C-83A1-F6EECF244321}">
                <p14:modId xmlns:p14="http://schemas.microsoft.com/office/powerpoint/2010/main" val="1999903685"/>
              </p:ext>
            </p:extLst>
          </p:nvPr>
        </p:nvGraphicFramePr>
        <p:xfrm>
          <a:off x="911668" y="5186367"/>
          <a:ext cx="6687618" cy="1463040"/>
        </p:xfrm>
        <a:graphic>
          <a:graphicData uri="http://schemas.openxmlformats.org/drawingml/2006/table">
            <a:tbl>
              <a:tblPr firstRow="1" bandRow="1">
                <a:tableStyleId>{5C22544A-7EE6-4342-B048-85BDC9FD1C3A}</a:tableStyleId>
              </a:tblPr>
              <a:tblGrid>
                <a:gridCol w="2229206">
                  <a:extLst>
                    <a:ext uri="{9D8B030D-6E8A-4147-A177-3AD203B41FA5}">
                      <a16:colId xmlns:a16="http://schemas.microsoft.com/office/drawing/2014/main" val="82736372"/>
                    </a:ext>
                  </a:extLst>
                </a:gridCol>
                <a:gridCol w="2229206">
                  <a:extLst>
                    <a:ext uri="{9D8B030D-6E8A-4147-A177-3AD203B41FA5}">
                      <a16:colId xmlns:a16="http://schemas.microsoft.com/office/drawing/2014/main" val="796991334"/>
                    </a:ext>
                  </a:extLst>
                </a:gridCol>
                <a:gridCol w="2229206">
                  <a:extLst>
                    <a:ext uri="{9D8B030D-6E8A-4147-A177-3AD203B41FA5}">
                      <a16:colId xmlns:a16="http://schemas.microsoft.com/office/drawing/2014/main" val="1507756173"/>
                    </a:ext>
                  </a:extLst>
                </a:gridCol>
              </a:tblGrid>
              <a:tr h="285053">
                <a:tc gridSpan="3">
                  <a:txBody>
                    <a:bodyPr/>
                    <a:lstStyle/>
                    <a:p>
                      <a:pPr algn="ctr"/>
                      <a:r>
                        <a:rPr lang="en-EG" dirty="0"/>
                        <a:t>Conv-op</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73197571"/>
                  </a:ext>
                </a:extLst>
              </a:tr>
              <a:tr h="289012">
                <a:tc>
                  <a:txBody>
                    <a:bodyPr/>
                    <a:lstStyle/>
                    <a:p>
                      <a:pPr algn="ctr"/>
                      <a:r>
                        <a:rPr lang="en-EG" dirty="0"/>
                        <a:t>4615</a:t>
                      </a:r>
                    </a:p>
                  </a:txBody>
                  <a:tcPr/>
                </a:tc>
                <a:tc>
                  <a:txBody>
                    <a:bodyPr/>
                    <a:lstStyle/>
                    <a:p>
                      <a:pPr algn="ctr"/>
                      <a:r>
                        <a:rPr lang="en-EG" dirty="0"/>
                        <a:t>7527</a:t>
                      </a:r>
                    </a:p>
                  </a:txBody>
                  <a:tcPr/>
                </a:tc>
                <a:tc>
                  <a:txBody>
                    <a:bodyPr/>
                    <a:lstStyle/>
                    <a:p>
                      <a:pPr algn="ctr"/>
                      <a:r>
                        <a:rPr lang="en-EG" dirty="0"/>
                        <a:t>8074</a:t>
                      </a:r>
                    </a:p>
                  </a:txBody>
                  <a:tcPr/>
                </a:tc>
                <a:extLst>
                  <a:ext uri="{0D108BD9-81ED-4DB2-BD59-A6C34878D82A}">
                    <a16:rowId xmlns:a16="http://schemas.microsoft.com/office/drawing/2014/main" val="592476758"/>
                  </a:ext>
                </a:extLst>
              </a:tr>
              <a:tr h="289012">
                <a:tc>
                  <a:txBody>
                    <a:bodyPr/>
                    <a:lstStyle/>
                    <a:p>
                      <a:pPr algn="ctr"/>
                      <a:r>
                        <a:rPr lang="en-EG" dirty="0"/>
                        <a:t>4443</a:t>
                      </a:r>
                    </a:p>
                  </a:txBody>
                  <a:tcPr/>
                </a:tc>
                <a:tc>
                  <a:txBody>
                    <a:bodyPr/>
                    <a:lstStyle/>
                    <a:p>
                      <a:pPr algn="ctr"/>
                      <a:r>
                        <a:rPr lang="en-EG" dirty="0"/>
                        <a:t>4960</a:t>
                      </a:r>
                    </a:p>
                  </a:txBody>
                  <a:tcPr/>
                </a:tc>
                <a:tc>
                  <a:txBody>
                    <a:bodyPr/>
                    <a:lstStyle/>
                    <a:p>
                      <a:pPr algn="ctr"/>
                      <a:r>
                        <a:rPr lang="en-EG" dirty="0"/>
                        <a:t>7363</a:t>
                      </a:r>
                    </a:p>
                  </a:txBody>
                  <a:tcPr/>
                </a:tc>
                <a:extLst>
                  <a:ext uri="{0D108BD9-81ED-4DB2-BD59-A6C34878D82A}">
                    <a16:rowId xmlns:a16="http://schemas.microsoft.com/office/drawing/2014/main" val="477599298"/>
                  </a:ext>
                </a:extLst>
              </a:tr>
              <a:tr h="289012">
                <a:tc>
                  <a:txBody>
                    <a:bodyPr/>
                    <a:lstStyle/>
                    <a:p>
                      <a:pPr algn="ctr"/>
                      <a:r>
                        <a:rPr lang="en-EG" dirty="0"/>
                        <a:t>6547</a:t>
                      </a:r>
                    </a:p>
                  </a:txBody>
                  <a:tcPr/>
                </a:tc>
                <a:tc>
                  <a:txBody>
                    <a:bodyPr/>
                    <a:lstStyle/>
                    <a:p>
                      <a:pPr algn="ctr"/>
                      <a:r>
                        <a:rPr lang="en-EG" dirty="0"/>
                        <a:t>7192</a:t>
                      </a:r>
                    </a:p>
                  </a:txBody>
                  <a:tcPr/>
                </a:tc>
                <a:tc>
                  <a:txBody>
                    <a:bodyPr/>
                    <a:lstStyle/>
                    <a:p>
                      <a:pPr algn="ctr"/>
                      <a:r>
                        <a:rPr lang="en-EG" dirty="0"/>
                        <a:t>5629</a:t>
                      </a:r>
                    </a:p>
                  </a:txBody>
                  <a:tcPr/>
                </a:tc>
                <a:extLst>
                  <a:ext uri="{0D108BD9-81ED-4DB2-BD59-A6C34878D82A}">
                    <a16:rowId xmlns:a16="http://schemas.microsoft.com/office/drawing/2014/main" val="2699746923"/>
                  </a:ext>
                </a:extLst>
              </a:tr>
            </a:tbl>
          </a:graphicData>
        </a:graphic>
      </p:graphicFrame>
    </p:spTree>
    <p:extLst>
      <p:ext uri="{BB962C8B-B14F-4D97-AF65-F5344CB8AC3E}">
        <p14:creationId xmlns:p14="http://schemas.microsoft.com/office/powerpoint/2010/main" val="264635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F1C0-6C65-47AA-AC3A-F569CD926705}"/>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Simulation results</a:t>
            </a:r>
            <a:br>
              <a:rPr lang="en-EG" dirty="0"/>
            </a:b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8619F9D-A6E7-4610-A591-791D55A247D1}"/>
              </a:ext>
            </a:extLst>
          </p:cNvPr>
          <p:cNvSpPr>
            <a:spLocks noGrp="1"/>
          </p:cNvSpPr>
          <p:nvPr>
            <p:ph idx="1"/>
          </p:nvPr>
        </p:nvSpPr>
        <p:spPr>
          <a:xfrm>
            <a:off x="677334" y="2174413"/>
            <a:ext cx="8596668" cy="3880773"/>
          </a:xfrm>
        </p:spPr>
        <p:txBody>
          <a:bodyPr/>
          <a:lstStyle/>
          <a:p>
            <a:r>
              <a:rPr lang="en-US" dirty="0"/>
              <a:t>The simulation shows that convolution process is carried out as intend in the </a:t>
            </a:r>
            <a:r>
              <a:rPr lang="en-US" dirty="0" err="1"/>
              <a:t>c++</a:t>
            </a:r>
            <a:r>
              <a:rPr lang="en-US" dirty="0"/>
              <a:t> code and below output is output of </a:t>
            </a:r>
            <a:r>
              <a:rPr lang="en-US" dirty="0" err="1"/>
              <a:t>c++</a:t>
            </a:r>
            <a:r>
              <a:rPr lang="en-US" dirty="0"/>
              <a:t> testbench and the output exactly the same. Noting that the we0 (write signal in the output memory (array)is high only when the correct result signals has arrived can be specified by the clock period during project )</a:t>
            </a:r>
            <a:endParaRPr lang="en-EG" dirty="0"/>
          </a:p>
          <a:p>
            <a:endParaRPr lang="en-US" dirty="0"/>
          </a:p>
        </p:txBody>
      </p:sp>
    </p:spTree>
    <p:extLst>
      <p:ext uri="{BB962C8B-B14F-4D97-AF65-F5344CB8AC3E}">
        <p14:creationId xmlns:p14="http://schemas.microsoft.com/office/powerpoint/2010/main" val="355582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82A5-B38D-4F36-8724-CFF1C940B70B}"/>
              </a:ext>
            </a:extLst>
          </p:cNvPr>
          <p:cNvSpPr>
            <a:spLocks noGrp="1"/>
          </p:cNvSpPr>
          <p:nvPr>
            <p:ph type="title"/>
          </p:nvPr>
        </p:nvSpPr>
        <p:spPr/>
        <p:txBody>
          <a:bodyPr>
            <a:normAutofit/>
          </a:bodyPr>
          <a:lstStyle/>
          <a:p>
            <a:br>
              <a:rPr lang="en-US" dirty="0"/>
            </a:br>
            <a:endParaRPr lang="en-US" dirty="0"/>
          </a:p>
        </p:txBody>
      </p:sp>
      <p:sp>
        <p:nvSpPr>
          <p:cNvPr id="3" name="Slide Number Placeholder 2">
            <a:extLst>
              <a:ext uri="{FF2B5EF4-FFF2-40B4-BE49-F238E27FC236}">
                <a16:creationId xmlns:a16="http://schemas.microsoft.com/office/drawing/2014/main" id="{BEE71C76-6503-4BCD-97C9-882709AD89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656951D1-E0A1-CC4A-9149-A9BAF612BB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6788" y="813519"/>
            <a:ext cx="8475544" cy="4885945"/>
          </a:xfrm>
          <a:prstGeom prst="rect">
            <a:avLst/>
          </a:prstGeom>
        </p:spPr>
      </p:pic>
    </p:spTree>
    <p:extLst>
      <p:ext uri="{BB962C8B-B14F-4D97-AF65-F5344CB8AC3E}">
        <p14:creationId xmlns:p14="http://schemas.microsoft.com/office/powerpoint/2010/main" val="328770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608A-A6F6-DC43-BF68-CC2FF6EFACE5}"/>
              </a:ext>
            </a:extLst>
          </p:cNvPr>
          <p:cNvSpPr>
            <a:spLocks noGrp="1"/>
          </p:cNvSpPr>
          <p:nvPr>
            <p:ph type="title"/>
          </p:nvPr>
        </p:nvSpPr>
        <p:spPr/>
        <p:txBody>
          <a:bodyPr/>
          <a:lstStyle/>
          <a:p>
            <a:r>
              <a:rPr lang="en-EG" b="1" dirty="0">
                <a:effectLst>
                  <a:outerShdw blurRad="38100" dist="38100" dir="2700000" algn="tl">
                    <a:srgbClr val="000000">
                      <a:alpha val="43137"/>
                    </a:srgbClr>
                  </a:outerShdw>
                </a:effectLst>
              </a:rPr>
              <a:t>Simulation results </a:t>
            </a:r>
            <a:r>
              <a:rPr lang="en-US" b="1" dirty="0">
                <a:effectLst>
                  <a:outerShdw blurRad="38100" dist="38100" dir="2700000" algn="tl">
                    <a:srgbClr val="000000">
                      <a:alpha val="43137"/>
                    </a:srgbClr>
                  </a:outerShdw>
                </a:effectLst>
              </a:rPr>
              <a:t>(RGB Input images and kernel channels)</a:t>
            </a:r>
            <a:r>
              <a:rPr lang="en-EG" b="1" dirty="0">
                <a:effectLst>
                  <a:outerShdw blurRad="38100" dist="38100" dir="2700000" algn="tl">
                    <a:srgbClr val="000000">
                      <a:alpha val="43137"/>
                    </a:srgbClr>
                  </a:outerShdw>
                </a:effectLst>
              </a:rPr>
              <a:t> </a:t>
            </a:r>
          </a:p>
        </p:txBody>
      </p:sp>
      <p:sp>
        <p:nvSpPr>
          <p:cNvPr id="4" name="Slide Number Placeholder 3">
            <a:extLst>
              <a:ext uri="{FF2B5EF4-FFF2-40B4-BE49-F238E27FC236}">
                <a16:creationId xmlns:a16="http://schemas.microsoft.com/office/drawing/2014/main" id="{D3E4BCA3-8C14-E64F-9966-2AAE32CE1808}"/>
              </a:ext>
            </a:extLst>
          </p:cNvPr>
          <p:cNvSpPr>
            <a:spLocks noGrp="1"/>
          </p:cNvSpPr>
          <p:nvPr>
            <p:ph type="sldNum" sz="quarter" idx="12"/>
          </p:nvPr>
        </p:nvSpPr>
        <p:spPr/>
        <p:txBody>
          <a:bodyPr/>
          <a:lstStyle/>
          <a:p>
            <a:fld id="{3A98EE3D-8CD1-4C3F-BD1C-C98C9596463C}" type="slidenum">
              <a:rPr lang="en-US" smtClean="0"/>
              <a:pPr/>
              <a:t>84</a:t>
            </a:fld>
            <a:endParaRPr lang="en-US" dirty="0"/>
          </a:p>
        </p:txBody>
      </p:sp>
      <p:pic>
        <p:nvPicPr>
          <p:cNvPr id="5" name="Content Placeholder 4">
            <a:extLst>
              <a:ext uri="{FF2B5EF4-FFF2-40B4-BE49-F238E27FC236}">
                <a16:creationId xmlns:a16="http://schemas.microsoft.com/office/drawing/2014/main" id="{D4A90447-2082-5D45-A30A-0E59AA68B494}"/>
              </a:ext>
            </a:extLst>
          </p:cNvPr>
          <p:cNvPicPr>
            <a:picLocks noGrp="1"/>
          </p:cNvPicPr>
          <p:nvPr>
            <p:ph idx="1"/>
          </p:nvPr>
        </p:nvPicPr>
        <p:blipFill>
          <a:blip r:embed="rId2"/>
          <a:stretch>
            <a:fillRect/>
          </a:stretch>
        </p:blipFill>
        <p:spPr>
          <a:xfrm>
            <a:off x="429491" y="1930401"/>
            <a:ext cx="8844684" cy="3569878"/>
          </a:xfrm>
          <a:prstGeom prst="rect">
            <a:avLst/>
          </a:prstGeom>
        </p:spPr>
      </p:pic>
    </p:spTree>
    <p:extLst>
      <p:ext uri="{BB962C8B-B14F-4D97-AF65-F5344CB8AC3E}">
        <p14:creationId xmlns:p14="http://schemas.microsoft.com/office/powerpoint/2010/main" val="20495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Padding Layer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2439722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35B9-DE54-490C-86CC-89BD911EE3C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Padding</a:t>
            </a:r>
            <a:r>
              <a:rPr lang="en-EG" b="1" dirty="0">
                <a:effectLst>
                  <a:outerShdw blurRad="38100" dist="38100" dir="2700000" algn="tl">
                    <a:srgbClr val="000000">
                      <a:alpha val="43137"/>
                    </a:srgbClr>
                  </a:outerShdw>
                </a:effectLst>
              </a:rPr>
              <a:t> Layer</a:t>
            </a:r>
            <a:endParaRPr lang="en-US" b="1"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89E453D9-4F38-4E54-A0F3-43AF56E43B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CDC606F9-FCA9-4348-85A9-3B1AAA8C6251}"/>
              </a:ext>
            </a:extLst>
          </p:cNvPr>
          <p:cNvSpPr/>
          <p:nvPr/>
        </p:nvSpPr>
        <p:spPr>
          <a:xfrm>
            <a:off x="919684" y="2313823"/>
            <a:ext cx="7754390" cy="2230354"/>
          </a:xfrm>
          <a:prstGeom prst="rect">
            <a:avLst/>
          </a:prstGeom>
        </p:spPr>
        <p:txBody>
          <a:bodyPr wrap="square">
            <a:spAutoFit/>
          </a:bodyPr>
          <a:lstStyle/>
          <a:p>
            <a:pPr>
              <a:lnSpc>
                <a:spcPct val="107000"/>
              </a:lnSpc>
              <a:spcAft>
                <a:spcPts val="800"/>
              </a:spcAft>
            </a:pPr>
            <a:r>
              <a:rPr lang="en-US" sz="2000" b="1" dirty="0">
                <a:latin typeface="Calibri Light" panose="020F0302020204030204" pitchFamily="34" charset="0"/>
                <a:ea typeface="Times New Roman" panose="02020603050405020304" pitchFamily="18" charset="0"/>
                <a:cs typeface="Times New Roman" panose="02020603050405020304" pitchFamily="18" charset="0"/>
              </a:rPr>
              <a:t>Inputs: </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Input matrix of size </a:t>
            </a:r>
            <a:r>
              <a:rPr lang="en-US" dirty="0" err="1">
                <a:solidFill>
                  <a:srgbClr val="000000"/>
                </a:solidFill>
                <a:latin typeface="Times New Roman" panose="02020603050405020304" pitchFamily="18" charset="0"/>
                <a:ea typeface="Times New Roman" panose="02020603050405020304" pitchFamily="18" charset="0"/>
                <a:cs typeface="Arial" panose="020B0604020202020204" pitchFamily="34" charset="0"/>
              </a:rPr>
              <a:t>NxM</a:t>
            </a:r>
            <a:endPar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endParaRPr>
          </a:p>
          <a:p>
            <a:pPr>
              <a:lnSpc>
                <a:spcPct val="107000"/>
              </a:lnSpc>
              <a:spcAft>
                <a:spcPts val="800"/>
              </a:spcAft>
            </a:pPr>
            <a:endParaRPr lang="en-US" sz="1600" dirty="0">
              <a:solidFill>
                <a:srgbClr val="000000"/>
              </a:solidFill>
              <a:latin typeface="Times New Roman" panose="02020603050405020304" pitchFamily="18" charset="0"/>
              <a:ea typeface="Calibri" panose="020F0502020204030204" pitchFamily="34" charset="0"/>
              <a:cs typeface="Arial" panose="020B0604020202020204" pitchFamily="34" charset="0"/>
            </a:endParaRPr>
          </a:p>
          <a:p>
            <a:pPr>
              <a:lnSpc>
                <a:spcPct val="107000"/>
              </a:lnSpc>
              <a:spcAft>
                <a:spcPts val="800"/>
              </a:spcAft>
            </a:pPr>
            <a:endParaRPr lang="en-EG" sz="16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000" b="1" dirty="0">
                <a:latin typeface="Calibri Light" panose="020F0302020204030204" pitchFamily="34" charset="0"/>
                <a:ea typeface="Times New Roman" panose="02020603050405020304" pitchFamily="18" charset="0"/>
                <a:cs typeface="Times New Roman" panose="02020603050405020304" pitchFamily="18" charset="0"/>
              </a:rPr>
              <a:t>Outputs: </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Output matrix of size N+2*pad x M+2*pad of the </a:t>
            </a:r>
            <a:r>
              <a:rPr lang="en-US" dirty="0" err="1">
                <a:solidFill>
                  <a:srgbClr val="000000"/>
                </a:solidFill>
                <a:latin typeface="Times New Roman" panose="02020603050405020304" pitchFamily="18" charset="0"/>
                <a:ea typeface="Times New Roman" panose="02020603050405020304" pitchFamily="18" charset="0"/>
                <a:cs typeface="Arial" panose="020B0604020202020204" pitchFamily="34" charset="0"/>
              </a:rPr>
              <a:t>NxM</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 matrix surrounded by zeros</a:t>
            </a:r>
          </a:p>
          <a:p>
            <a:pPr>
              <a:lnSpc>
                <a:spcPct val="107000"/>
              </a:lnSpc>
              <a:spcAft>
                <a:spcPts val="800"/>
              </a:spcAft>
            </a:pPr>
            <a:endParaRPr lang="en-US"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5147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4214-B20D-48E3-A321-C0CF96B75D1C}"/>
              </a:ext>
            </a:extLst>
          </p:cNvPr>
          <p:cNvSpPr>
            <a:spLocks noGrp="1"/>
          </p:cNvSpPr>
          <p:nvPr>
            <p:ph type="title"/>
          </p:nvPr>
        </p:nvSpPr>
        <p:spPr/>
        <p:txBody>
          <a:bodyPr>
            <a:normAutofit fontScale="90000"/>
          </a:bodyPr>
          <a:lstStyle/>
          <a:p>
            <a:r>
              <a:rPr lang="en-US" sz="4000" b="1" dirty="0">
                <a:effectLst>
                  <a:outerShdw blurRad="38100" dist="38100" dir="2700000" algn="tl">
                    <a:srgbClr val="000000">
                      <a:alpha val="43137"/>
                    </a:srgbClr>
                  </a:outerShdw>
                </a:effectLst>
              </a:rPr>
              <a:t>Simulation results</a:t>
            </a:r>
            <a:br>
              <a:rPr lang="en-EG" dirty="0"/>
            </a:br>
            <a:br>
              <a:rPr lang="en-US" dirty="0"/>
            </a:br>
            <a:endParaRPr lang="en-US" dirty="0"/>
          </a:p>
        </p:txBody>
      </p:sp>
      <p:sp>
        <p:nvSpPr>
          <p:cNvPr id="6" name="Slide Number Placeholder 5">
            <a:extLst>
              <a:ext uri="{FF2B5EF4-FFF2-40B4-BE49-F238E27FC236}">
                <a16:creationId xmlns:a16="http://schemas.microsoft.com/office/drawing/2014/main" id="{AA8BB8AC-5523-4790-BDA7-2F43FA7AF5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C9BFE814-1868-AA45-9E72-1866CA7636A9}"/>
              </a:ext>
            </a:extLst>
          </p:cNvPr>
          <p:cNvPicPr/>
          <p:nvPr/>
        </p:nvPicPr>
        <p:blipFill>
          <a:blip r:embed="rId2">
            <a:extLst>
              <a:ext uri="{28A0092B-C50C-407E-A947-70E740481C1C}">
                <a14:useLocalDpi xmlns:a14="http://schemas.microsoft.com/office/drawing/2010/main" val="0"/>
              </a:ext>
            </a:extLst>
          </a:blip>
          <a:stretch>
            <a:fillRect/>
          </a:stretch>
        </p:blipFill>
        <p:spPr>
          <a:xfrm>
            <a:off x="628066" y="1382250"/>
            <a:ext cx="7962597" cy="4659112"/>
          </a:xfrm>
          <a:prstGeom prst="rect">
            <a:avLst/>
          </a:prstGeom>
        </p:spPr>
      </p:pic>
    </p:spTree>
    <p:extLst>
      <p:ext uri="{BB962C8B-B14F-4D97-AF65-F5344CB8AC3E}">
        <p14:creationId xmlns:p14="http://schemas.microsoft.com/office/powerpoint/2010/main" val="341591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505A-2BD4-8844-A185-32CECBF25C16}"/>
              </a:ext>
            </a:extLst>
          </p:cNvPr>
          <p:cNvSpPr>
            <a:spLocks noGrp="1"/>
          </p:cNvSpPr>
          <p:nvPr>
            <p:ph type="title"/>
          </p:nvPr>
        </p:nvSpPr>
        <p:spPr/>
        <p:txBody>
          <a:bodyPr>
            <a:normAutofit fontScale="90000"/>
          </a:bodyPr>
          <a:lstStyle/>
          <a:p>
            <a:r>
              <a:rPr lang="en-US" sz="4000" b="1" dirty="0">
                <a:effectLst>
                  <a:outerShdw blurRad="38100" dist="38100" dir="2700000" algn="tl">
                    <a:srgbClr val="000000">
                      <a:alpha val="43137"/>
                    </a:srgbClr>
                  </a:outerShdw>
                </a:effectLst>
              </a:rPr>
              <a:t>When the input is 3d Matrix (channels * columns*rows)</a:t>
            </a:r>
            <a:br>
              <a:rPr lang="en-EG" sz="4000" b="1" dirty="0">
                <a:effectLst>
                  <a:outerShdw blurRad="38100" dist="38100" dir="2700000" algn="tl">
                    <a:srgbClr val="000000">
                      <a:alpha val="43137"/>
                    </a:srgbClr>
                  </a:outerShdw>
                </a:effectLst>
              </a:rPr>
            </a:br>
            <a:endParaRPr lang="en-EG" sz="4000"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A827353C-59B3-A945-8507-36FA2DF2D684}"/>
              </a:ext>
            </a:extLst>
          </p:cNvPr>
          <p:cNvSpPr>
            <a:spLocks noGrp="1"/>
          </p:cNvSpPr>
          <p:nvPr>
            <p:ph type="sldNum" sz="quarter" idx="12"/>
          </p:nvPr>
        </p:nvSpPr>
        <p:spPr/>
        <p:txBody>
          <a:bodyPr/>
          <a:lstStyle/>
          <a:p>
            <a:fld id="{3A98EE3D-8CD1-4C3F-BD1C-C98C9596463C}" type="slidenum">
              <a:rPr lang="en-US" smtClean="0"/>
              <a:pPr/>
              <a:t>88</a:t>
            </a:fld>
            <a:endParaRPr lang="en-US" dirty="0"/>
          </a:p>
        </p:txBody>
      </p:sp>
      <p:pic>
        <p:nvPicPr>
          <p:cNvPr id="5" name="Content Placeholder 4">
            <a:extLst>
              <a:ext uri="{FF2B5EF4-FFF2-40B4-BE49-F238E27FC236}">
                <a16:creationId xmlns:a16="http://schemas.microsoft.com/office/drawing/2014/main" id="{171DA5A0-84C1-924B-8868-49D63F07BE5C}"/>
              </a:ext>
            </a:extLst>
          </p:cNvPr>
          <p:cNvPicPr>
            <a:picLocks noGrp="1"/>
          </p:cNvPicPr>
          <p:nvPr>
            <p:ph idx="1"/>
          </p:nvPr>
        </p:nvPicPr>
        <p:blipFill>
          <a:blip r:embed="rId2"/>
          <a:stretch>
            <a:fillRect/>
          </a:stretch>
        </p:blipFill>
        <p:spPr>
          <a:xfrm>
            <a:off x="831273" y="1930400"/>
            <a:ext cx="7442716" cy="4318000"/>
          </a:xfrm>
          <a:prstGeom prst="rect">
            <a:avLst/>
          </a:prstGeom>
        </p:spPr>
      </p:pic>
    </p:spTree>
    <p:extLst>
      <p:ext uri="{BB962C8B-B14F-4D97-AF65-F5344CB8AC3E}">
        <p14:creationId xmlns:p14="http://schemas.microsoft.com/office/powerpoint/2010/main" val="339791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D7F9-784C-EF40-B8D9-A321B6F73D1F}"/>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Padding ( padding image with multiple channels )</a:t>
            </a:r>
            <a:endParaRPr lang="en-EG"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1879C958-5E6C-A745-BF29-4A547703B0A5}"/>
              </a:ext>
            </a:extLst>
          </p:cNvPr>
          <p:cNvSpPr>
            <a:spLocks noGrp="1"/>
          </p:cNvSpPr>
          <p:nvPr>
            <p:ph type="sldNum" sz="quarter" idx="12"/>
          </p:nvPr>
        </p:nvSpPr>
        <p:spPr/>
        <p:txBody>
          <a:bodyPr/>
          <a:lstStyle/>
          <a:p>
            <a:fld id="{3A98EE3D-8CD1-4C3F-BD1C-C98C9596463C}" type="slidenum">
              <a:rPr lang="en-US" smtClean="0"/>
              <a:pPr/>
              <a:t>89</a:t>
            </a:fld>
            <a:endParaRPr lang="en-US" dirty="0"/>
          </a:p>
        </p:txBody>
      </p:sp>
      <p:pic>
        <p:nvPicPr>
          <p:cNvPr id="5" name="Content Placeholder 4">
            <a:extLst>
              <a:ext uri="{FF2B5EF4-FFF2-40B4-BE49-F238E27FC236}">
                <a16:creationId xmlns:a16="http://schemas.microsoft.com/office/drawing/2014/main" id="{C40113A5-0CB3-E041-8E10-92E828B87A02}"/>
              </a:ext>
            </a:extLst>
          </p:cNvPr>
          <p:cNvPicPr>
            <a:picLocks noGrp="1"/>
          </p:cNvPicPr>
          <p:nvPr>
            <p:ph idx="1"/>
          </p:nvPr>
        </p:nvPicPr>
        <p:blipFill>
          <a:blip r:embed="rId2"/>
          <a:stretch>
            <a:fillRect/>
          </a:stretch>
        </p:blipFill>
        <p:spPr>
          <a:xfrm>
            <a:off x="677335" y="2355273"/>
            <a:ext cx="8155948" cy="3512867"/>
          </a:xfrm>
          <a:prstGeom prst="rect">
            <a:avLst/>
          </a:prstGeom>
        </p:spPr>
      </p:pic>
    </p:spTree>
    <p:extLst>
      <p:ext uri="{BB962C8B-B14F-4D97-AF65-F5344CB8AC3E}">
        <p14:creationId xmlns:p14="http://schemas.microsoft.com/office/powerpoint/2010/main" val="238359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807170" y="230889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9035316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Max pooling Layer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650038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Max Pooling Layer</a:t>
            </a:r>
            <a:r>
              <a:rPr lang="en-EG" b="1" dirty="0">
                <a:effectLst>
                  <a:outerShdw blurRad="38100" dist="38100" dir="2700000" algn="tl">
                    <a:srgbClr val="000000">
                      <a:alpha val="43137"/>
                    </a:srgbClr>
                  </a:outerShdw>
                </a:effectLst>
              </a:rPr>
              <a:t> </a:t>
            </a:r>
            <a:br>
              <a:rPr lang="en-US" b="1" dirty="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dirty="0"/>
              <a:t>Input matrix of </a:t>
            </a:r>
            <a:r>
              <a:rPr lang="en-US" dirty="0" err="1"/>
              <a:t>NxM</a:t>
            </a:r>
            <a:endParaRPr lang="en-US" dirty="0"/>
          </a:p>
          <a:p>
            <a:endParaRPr lang="en-US" dirty="0"/>
          </a:p>
          <a:p>
            <a:endParaRPr lang="en-EG" dirty="0"/>
          </a:p>
          <a:p>
            <a:r>
              <a:rPr lang="en-US" b="1" dirty="0"/>
              <a:t>Outputs:</a:t>
            </a:r>
            <a:r>
              <a:rPr lang="en-EG" b="1" dirty="0"/>
              <a:t> </a:t>
            </a:r>
            <a:r>
              <a:rPr lang="en-US" dirty="0"/>
              <a:t>Output matrix of N/2 x M/2 but with the maximum numbers only of the input</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2095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Software Results</a:t>
            </a:r>
          </a:p>
        </p:txBody>
      </p:sp>
      <p:sp>
        <p:nvSpPr>
          <p:cNvPr id="5" name="Slide Number Placeholder 4">
            <a:extLst>
              <a:ext uri="{FF2B5EF4-FFF2-40B4-BE49-F238E27FC236}">
                <a16:creationId xmlns:a16="http://schemas.microsoft.com/office/drawing/2014/main" id="{7A70D2DF-48F0-45D2-AD98-A677934E3E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10" name="Picture 9" descr="No description available.">
            <a:extLst>
              <a:ext uri="{FF2B5EF4-FFF2-40B4-BE49-F238E27FC236}">
                <a16:creationId xmlns:a16="http://schemas.microsoft.com/office/drawing/2014/main" id="{55F7F8CA-40F6-6540-8F3D-32D702257139}"/>
              </a:ext>
            </a:extLst>
          </p:cNvPr>
          <p:cNvPicPr/>
          <p:nvPr/>
        </p:nvPicPr>
        <p:blipFill>
          <a:blip r:embed="rId3">
            <a:extLst>
              <a:ext uri="{28A0092B-C50C-407E-A947-70E740481C1C}">
                <a14:useLocalDpi xmlns:a14="http://schemas.microsoft.com/office/drawing/2010/main" val="0"/>
              </a:ext>
            </a:extLst>
          </a:blip>
          <a:stretch>
            <a:fillRect/>
          </a:stretch>
        </p:blipFill>
        <p:spPr>
          <a:xfrm>
            <a:off x="3601338" y="1526081"/>
            <a:ext cx="1571625" cy="1123950"/>
          </a:xfrm>
          <a:prstGeom prst="rect">
            <a:avLst/>
          </a:prstGeom>
        </p:spPr>
      </p:pic>
      <p:graphicFrame>
        <p:nvGraphicFramePr>
          <p:cNvPr id="3" name="Table 3">
            <a:extLst>
              <a:ext uri="{FF2B5EF4-FFF2-40B4-BE49-F238E27FC236}">
                <a16:creationId xmlns:a16="http://schemas.microsoft.com/office/drawing/2014/main" id="{DC390868-276B-D144-886F-2341DD7B2D0C}"/>
              </a:ext>
            </a:extLst>
          </p:cNvPr>
          <p:cNvGraphicFramePr>
            <a:graphicFrameLocks noGrp="1"/>
          </p:cNvGraphicFramePr>
          <p:nvPr>
            <p:extLst>
              <p:ext uri="{D42A27DB-BD31-4B8C-83A1-F6EECF244321}">
                <p14:modId xmlns:p14="http://schemas.microsoft.com/office/powerpoint/2010/main" val="335683599"/>
              </p:ext>
            </p:extLst>
          </p:nvPr>
        </p:nvGraphicFramePr>
        <p:xfrm>
          <a:off x="3146855" y="1270000"/>
          <a:ext cx="3136392" cy="2560320"/>
        </p:xfrm>
        <a:graphic>
          <a:graphicData uri="http://schemas.openxmlformats.org/drawingml/2006/table">
            <a:tbl>
              <a:tblPr firstRow="1" bandRow="1">
                <a:tableStyleId>{5C22544A-7EE6-4342-B048-85BDC9FD1C3A}</a:tableStyleId>
              </a:tblPr>
              <a:tblGrid>
                <a:gridCol w="522732">
                  <a:extLst>
                    <a:ext uri="{9D8B030D-6E8A-4147-A177-3AD203B41FA5}">
                      <a16:colId xmlns:a16="http://schemas.microsoft.com/office/drawing/2014/main" val="1246572842"/>
                    </a:ext>
                  </a:extLst>
                </a:gridCol>
                <a:gridCol w="522732">
                  <a:extLst>
                    <a:ext uri="{9D8B030D-6E8A-4147-A177-3AD203B41FA5}">
                      <a16:colId xmlns:a16="http://schemas.microsoft.com/office/drawing/2014/main" val="845008384"/>
                    </a:ext>
                  </a:extLst>
                </a:gridCol>
                <a:gridCol w="522732">
                  <a:extLst>
                    <a:ext uri="{9D8B030D-6E8A-4147-A177-3AD203B41FA5}">
                      <a16:colId xmlns:a16="http://schemas.microsoft.com/office/drawing/2014/main" val="3208658656"/>
                    </a:ext>
                  </a:extLst>
                </a:gridCol>
                <a:gridCol w="522732">
                  <a:extLst>
                    <a:ext uri="{9D8B030D-6E8A-4147-A177-3AD203B41FA5}">
                      <a16:colId xmlns:a16="http://schemas.microsoft.com/office/drawing/2014/main" val="1977860338"/>
                    </a:ext>
                  </a:extLst>
                </a:gridCol>
                <a:gridCol w="522732">
                  <a:extLst>
                    <a:ext uri="{9D8B030D-6E8A-4147-A177-3AD203B41FA5}">
                      <a16:colId xmlns:a16="http://schemas.microsoft.com/office/drawing/2014/main" val="2029720856"/>
                    </a:ext>
                  </a:extLst>
                </a:gridCol>
                <a:gridCol w="522732">
                  <a:extLst>
                    <a:ext uri="{9D8B030D-6E8A-4147-A177-3AD203B41FA5}">
                      <a16:colId xmlns:a16="http://schemas.microsoft.com/office/drawing/2014/main" val="1073716344"/>
                    </a:ext>
                  </a:extLst>
                </a:gridCol>
              </a:tblGrid>
              <a:tr h="215742">
                <a:tc gridSpan="6">
                  <a:txBody>
                    <a:bodyPr/>
                    <a:lstStyle/>
                    <a:p>
                      <a:pPr algn="ctr"/>
                      <a:r>
                        <a:rPr lang="en-US" dirty="0"/>
                        <a:t>I</a:t>
                      </a:r>
                      <a:r>
                        <a:rPr lang="en-EG" dirty="0"/>
                        <a:t>nput channel 1</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2548072422"/>
                  </a:ext>
                </a:extLst>
              </a:tr>
              <a:tr h="260019">
                <a:tc>
                  <a:txBody>
                    <a:bodyPr/>
                    <a:lstStyle/>
                    <a:p>
                      <a:pPr algn="ctr"/>
                      <a:r>
                        <a:rPr lang="en-EG" dirty="0"/>
                        <a:t>44</a:t>
                      </a:r>
                    </a:p>
                  </a:txBody>
                  <a:tcPr/>
                </a:tc>
                <a:tc>
                  <a:txBody>
                    <a:bodyPr/>
                    <a:lstStyle/>
                    <a:p>
                      <a:pPr algn="ctr"/>
                      <a:r>
                        <a:rPr lang="en-EG" dirty="0"/>
                        <a:t>98</a:t>
                      </a:r>
                    </a:p>
                  </a:txBody>
                  <a:tcPr/>
                </a:tc>
                <a:tc>
                  <a:txBody>
                    <a:bodyPr/>
                    <a:lstStyle/>
                    <a:p>
                      <a:pPr algn="ctr"/>
                      <a:r>
                        <a:rPr lang="en-EG" dirty="0"/>
                        <a:t>69</a:t>
                      </a:r>
                    </a:p>
                  </a:txBody>
                  <a:tcPr/>
                </a:tc>
                <a:tc>
                  <a:txBody>
                    <a:bodyPr/>
                    <a:lstStyle/>
                    <a:p>
                      <a:pPr algn="ctr"/>
                      <a:r>
                        <a:rPr lang="en-EG" dirty="0"/>
                        <a:t>77</a:t>
                      </a:r>
                    </a:p>
                  </a:txBody>
                  <a:tcPr/>
                </a:tc>
                <a:tc>
                  <a:txBody>
                    <a:bodyPr/>
                    <a:lstStyle/>
                    <a:p>
                      <a:pPr algn="ctr"/>
                      <a:r>
                        <a:rPr lang="en-EG" dirty="0"/>
                        <a:t>9</a:t>
                      </a:r>
                    </a:p>
                  </a:txBody>
                  <a:tcPr/>
                </a:tc>
                <a:tc>
                  <a:txBody>
                    <a:bodyPr/>
                    <a:lstStyle/>
                    <a:p>
                      <a:pPr algn="ctr"/>
                      <a:r>
                        <a:rPr lang="en-EG" dirty="0"/>
                        <a:t>51</a:t>
                      </a:r>
                    </a:p>
                  </a:txBody>
                  <a:tcPr/>
                </a:tc>
                <a:extLst>
                  <a:ext uri="{0D108BD9-81ED-4DB2-BD59-A6C34878D82A}">
                    <a16:rowId xmlns:a16="http://schemas.microsoft.com/office/drawing/2014/main" val="1130988727"/>
                  </a:ext>
                </a:extLst>
              </a:tr>
              <a:tr h="260019">
                <a:tc>
                  <a:txBody>
                    <a:bodyPr/>
                    <a:lstStyle/>
                    <a:p>
                      <a:pPr algn="ctr"/>
                      <a:r>
                        <a:rPr lang="en-EG" dirty="0"/>
                        <a:t>79</a:t>
                      </a:r>
                    </a:p>
                  </a:txBody>
                  <a:tcPr/>
                </a:tc>
                <a:tc>
                  <a:txBody>
                    <a:bodyPr/>
                    <a:lstStyle/>
                    <a:p>
                      <a:pPr algn="ctr"/>
                      <a:r>
                        <a:rPr lang="en-EG" dirty="0"/>
                        <a:t>60</a:t>
                      </a:r>
                    </a:p>
                  </a:txBody>
                  <a:tcPr/>
                </a:tc>
                <a:tc>
                  <a:txBody>
                    <a:bodyPr/>
                    <a:lstStyle/>
                    <a:p>
                      <a:pPr algn="ctr"/>
                      <a:r>
                        <a:rPr lang="en-EG" dirty="0"/>
                        <a:t>47</a:t>
                      </a:r>
                    </a:p>
                  </a:txBody>
                  <a:tcPr/>
                </a:tc>
                <a:tc>
                  <a:txBody>
                    <a:bodyPr/>
                    <a:lstStyle/>
                    <a:p>
                      <a:pPr algn="ctr"/>
                      <a:r>
                        <a:rPr lang="en-EG" dirty="0"/>
                        <a:t>39</a:t>
                      </a:r>
                    </a:p>
                  </a:txBody>
                  <a:tcPr/>
                </a:tc>
                <a:tc>
                  <a:txBody>
                    <a:bodyPr/>
                    <a:lstStyle/>
                    <a:p>
                      <a:pPr algn="ctr"/>
                      <a:r>
                        <a:rPr lang="en-EG" dirty="0"/>
                        <a:t>70</a:t>
                      </a:r>
                    </a:p>
                  </a:txBody>
                  <a:tcPr/>
                </a:tc>
                <a:tc>
                  <a:txBody>
                    <a:bodyPr/>
                    <a:lstStyle/>
                    <a:p>
                      <a:pPr algn="ctr"/>
                      <a:r>
                        <a:rPr lang="en-EG" dirty="0"/>
                        <a:t>74</a:t>
                      </a:r>
                    </a:p>
                  </a:txBody>
                  <a:tcPr/>
                </a:tc>
                <a:extLst>
                  <a:ext uri="{0D108BD9-81ED-4DB2-BD59-A6C34878D82A}">
                    <a16:rowId xmlns:a16="http://schemas.microsoft.com/office/drawing/2014/main" val="3073940927"/>
                  </a:ext>
                </a:extLst>
              </a:tr>
              <a:tr h="260019">
                <a:tc>
                  <a:txBody>
                    <a:bodyPr/>
                    <a:lstStyle/>
                    <a:p>
                      <a:pPr algn="ctr"/>
                      <a:r>
                        <a:rPr lang="en-EG" dirty="0"/>
                        <a:t>99</a:t>
                      </a:r>
                    </a:p>
                  </a:txBody>
                  <a:tcPr/>
                </a:tc>
                <a:tc>
                  <a:txBody>
                    <a:bodyPr/>
                    <a:lstStyle/>
                    <a:p>
                      <a:pPr algn="ctr"/>
                      <a:r>
                        <a:rPr lang="en-EG" dirty="0"/>
                        <a:t>81</a:t>
                      </a:r>
                    </a:p>
                  </a:txBody>
                  <a:tcPr/>
                </a:tc>
                <a:tc>
                  <a:txBody>
                    <a:bodyPr/>
                    <a:lstStyle/>
                    <a:p>
                      <a:pPr algn="ctr"/>
                      <a:r>
                        <a:rPr lang="en-EG" dirty="0"/>
                        <a:t>3</a:t>
                      </a:r>
                    </a:p>
                  </a:txBody>
                  <a:tcPr/>
                </a:tc>
                <a:tc>
                  <a:txBody>
                    <a:bodyPr/>
                    <a:lstStyle/>
                    <a:p>
                      <a:pPr algn="ctr"/>
                      <a:r>
                        <a:rPr lang="en-EG" dirty="0"/>
                        <a:t>54</a:t>
                      </a:r>
                    </a:p>
                  </a:txBody>
                  <a:tcPr/>
                </a:tc>
                <a:tc>
                  <a:txBody>
                    <a:bodyPr/>
                    <a:lstStyle/>
                    <a:p>
                      <a:pPr algn="ctr"/>
                      <a:r>
                        <a:rPr lang="en-EG" dirty="0"/>
                        <a:t>67</a:t>
                      </a:r>
                    </a:p>
                  </a:txBody>
                  <a:tcPr/>
                </a:tc>
                <a:tc>
                  <a:txBody>
                    <a:bodyPr/>
                    <a:lstStyle/>
                    <a:p>
                      <a:pPr algn="ctr"/>
                      <a:r>
                        <a:rPr lang="en-EG" dirty="0"/>
                        <a:t>28</a:t>
                      </a:r>
                    </a:p>
                  </a:txBody>
                  <a:tcPr/>
                </a:tc>
                <a:extLst>
                  <a:ext uri="{0D108BD9-81ED-4DB2-BD59-A6C34878D82A}">
                    <a16:rowId xmlns:a16="http://schemas.microsoft.com/office/drawing/2014/main" val="2375412395"/>
                  </a:ext>
                </a:extLst>
              </a:tr>
              <a:tr h="260019">
                <a:tc>
                  <a:txBody>
                    <a:bodyPr/>
                    <a:lstStyle/>
                    <a:p>
                      <a:pPr algn="ctr"/>
                      <a:r>
                        <a:rPr lang="en-EG" dirty="0"/>
                        <a:t>2</a:t>
                      </a:r>
                    </a:p>
                  </a:txBody>
                  <a:tcPr/>
                </a:tc>
                <a:tc>
                  <a:txBody>
                    <a:bodyPr/>
                    <a:lstStyle/>
                    <a:p>
                      <a:pPr algn="ctr"/>
                      <a:r>
                        <a:rPr lang="en-EG" dirty="0"/>
                        <a:t>38</a:t>
                      </a:r>
                    </a:p>
                  </a:txBody>
                  <a:tcPr/>
                </a:tc>
                <a:tc>
                  <a:txBody>
                    <a:bodyPr/>
                    <a:lstStyle/>
                    <a:p>
                      <a:pPr algn="ctr"/>
                      <a:r>
                        <a:rPr lang="en-EG" dirty="0"/>
                        <a:t>72</a:t>
                      </a:r>
                    </a:p>
                  </a:txBody>
                  <a:tcPr/>
                </a:tc>
                <a:tc>
                  <a:txBody>
                    <a:bodyPr/>
                    <a:lstStyle/>
                    <a:p>
                      <a:pPr algn="ctr"/>
                      <a:r>
                        <a:rPr lang="en-EG" dirty="0"/>
                        <a:t>46</a:t>
                      </a:r>
                    </a:p>
                  </a:txBody>
                  <a:tcPr/>
                </a:tc>
                <a:tc>
                  <a:txBody>
                    <a:bodyPr/>
                    <a:lstStyle/>
                    <a:p>
                      <a:pPr algn="ctr"/>
                      <a:r>
                        <a:rPr lang="en-EG" dirty="0"/>
                        <a:t>91</a:t>
                      </a:r>
                    </a:p>
                  </a:txBody>
                  <a:tcPr/>
                </a:tc>
                <a:tc>
                  <a:txBody>
                    <a:bodyPr/>
                    <a:lstStyle/>
                    <a:p>
                      <a:pPr algn="ctr"/>
                      <a:r>
                        <a:rPr lang="en-EG" dirty="0"/>
                        <a:t>45</a:t>
                      </a:r>
                    </a:p>
                  </a:txBody>
                  <a:tcPr/>
                </a:tc>
                <a:extLst>
                  <a:ext uri="{0D108BD9-81ED-4DB2-BD59-A6C34878D82A}">
                    <a16:rowId xmlns:a16="http://schemas.microsoft.com/office/drawing/2014/main" val="4058603292"/>
                  </a:ext>
                </a:extLst>
              </a:tr>
              <a:tr h="260019">
                <a:tc>
                  <a:txBody>
                    <a:bodyPr/>
                    <a:lstStyle/>
                    <a:p>
                      <a:pPr algn="ctr"/>
                      <a:r>
                        <a:rPr lang="en-EG" dirty="0"/>
                        <a:t>41</a:t>
                      </a:r>
                    </a:p>
                  </a:txBody>
                  <a:tcPr/>
                </a:tc>
                <a:tc>
                  <a:txBody>
                    <a:bodyPr/>
                    <a:lstStyle/>
                    <a:p>
                      <a:pPr algn="ctr"/>
                      <a:r>
                        <a:rPr lang="en-EG" dirty="0"/>
                        <a:t>23</a:t>
                      </a:r>
                    </a:p>
                  </a:txBody>
                  <a:tcPr/>
                </a:tc>
                <a:tc>
                  <a:txBody>
                    <a:bodyPr/>
                    <a:lstStyle/>
                    <a:p>
                      <a:pPr algn="ctr"/>
                      <a:r>
                        <a:rPr lang="en-EG" dirty="0"/>
                        <a:t>8</a:t>
                      </a:r>
                    </a:p>
                  </a:txBody>
                  <a:tcPr/>
                </a:tc>
                <a:tc>
                  <a:txBody>
                    <a:bodyPr/>
                    <a:lstStyle/>
                    <a:p>
                      <a:pPr algn="ctr"/>
                      <a:r>
                        <a:rPr lang="en-EG" dirty="0"/>
                        <a:t>74</a:t>
                      </a:r>
                    </a:p>
                  </a:txBody>
                  <a:tcPr/>
                </a:tc>
                <a:tc>
                  <a:txBody>
                    <a:bodyPr/>
                    <a:lstStyle/>
                    <a:p>
                      <a:pPr algn="ctr"/>
                      <a:r>
                        <a:rPr lang="en-EG" dirty="0"/>
                        <a:t>18</a:t>
                      </a:r>
                    </a:p>
                  </a:txBody>
                  <a:tcPr/>
                </a:tc>
                <a:tc>
                  <a:txBody>
                    <a:bodyPr/>
                    <a:lstStyle/>
                    <a:p>
                      <a:pPr algn="ctr"/>
                      <a:r>
                        <a:rPr lang="en-EG" dirty="0"/>
                        <a:t>79</a:t>
                      </a:r>
                    </a:p>
                  </a:txBody>
                  <a:tcPr/>
                </a:tc>
                <a:extLst>
                  <a:ext uri="{0D108BD9-81ED-4DB2-BD59-A6C34878D82A}">
                    <a16:rowId xmlns:a16="http://schemas.microsoft.com/office/drawing/2014/main" val="862088715"/>
                  </a:ext>
                </a:extLst>
              </a:tr>
              <a:tr h="260019">
                <a:tc>
                  <a:txBody>
                    <a:bodyPr/>
                    <a:lstStyle/>
                    <a:p>
                      <a:pPr algn="ctr"/>
                      <a:r>
                        <a:rPr lang="en-EG" dirty="0"/>
                        <a:t>23</a:t>
                      </a:r>
                    </a:p>
                  </a:txBody>
                  <a:tcPr/>
                </a:tc>
                <a:tc>
                  <a:txBody>
                    <a:bodyPr/>
                    <a:lstStyle/>
                    <a:p>
                      <a:pPr algn="ctr"/>
                      <a:r>
                        <a:rPr lang="en-EG" dirty="0"/>
                        <a:t>92</a:t>
                      </a:r>
                    </a:p>
                  </a:txBody>
                  <a:tcPr/>
                </a:tc>
                <a:tc>
                  <a:txBody>
                    <a:bodyPr/>
                    <a:lstStyle/>
                    <a:p>
                      <a:pPr algn="ctr"/>
                      <a:r>
                        <a:rPr lang="en-EG" dirty="0"/>
                        <a:t>96</a:t>
                      </a:r>
                    </a:p>
                  </a:txBody>
                  <a:tcPr/>
                </a:tc>
                <a:tc>
                  <a:txBody>
                    <a:bodyPr/>
                    <a:lstStyle/>
                    <a:p>
                      <a:pPr algn="ctr"/>
                      <a:r>
                        <a:rPr lang="en-EG" dirty="0"/>
                        <a:t>62</a:t>
                      </a:r>
                    </a:p>
                  </a:txBody>
                  <a:tcPr/>
                </a:tc>
                <a:tc>
                  <a:txBody>
                    <a:bodyPr/>
                    <a:lstStyle/>
                    <a:p>
                      <a:pPr algn="ctr"/>
                      <a:r>
                        <a:rPr lang="en-EG" dirty="0"/>
                        <a:t>14</a:t>
                      </a:r>
                    </a:p>
                  </a:txBody>
                  <a:tcPr/>
                </a:tc>
                <a:tc>
                  <a:txBody>
                    <a:bodyPr/>
                    <a:lstStyle/>
                    <a:p>
                      <a:pPr algn="ctr"/>
                      <a:r>
                        <a:rPr lang="en-EG" dirty="0"/>
                        <a:t>62</a:t>
                      </a:r>
                    </a:p>
                  </a:txBody>
                  <a:tcPr/>
                </a:tc>
                <a:extLst>
                  <a:ext uri="{0D108BD9-81ED-4DB2-BD59-A6C34878D82A}">
                    <a16:rowId xmlns:a16="http://schemas.microsoft.com/office/drawing/2014/main" val="936855202"/>
                  </a:ext>
                </a:extLst>
              </a:tr>
            </a:tbl>
          </a:graphicData>
        </a:graphic>
      </p:graphicFrame>
      <p:graphicFrame>
        <p:nvGraphicFramePr>
          <p:cNvPr id="4" name="Table 5">
            <a:extLst>
              <a:ext uri="{FF2B5EF4-FFF2-40B4-BE49-F238E27FC236}">
                <a16:creationId xmlns:a16="http://schemas.microsoft.com/office/drawing/2014/main" id="{C75E4007-68BC-4C44-BC20-C06E96561E13}"/>
              </a:ext>
            </a:extLst>
          </p:cNvPr>
          <p:cNvGraphicFramePr>
            <a:graphicFrameLocks noGrp="1"/>
          </p:cNvGraphicFramePr>
          <p:nvPr>
            <p:extLst>
              <p:ext uri="{D42A27DB-BD31-4B8C-83A1-F6EECF244321}">
                <p14:modId xmlns:p14="http://schemas.microsoft.com/office/powerpoint/2010/main" val="1299654745"/>
              </p:ext>
            </p:extLst>
          </p:nvPr>
        </p:nvGraphicFramePr>
        <p:xfrm>
          <a:off x="4758242" y="3846167"/>
          <a:ext cx="3136392" cy="2560320"/>
        </p:xfrm>
        <a:graphic>
          <a:graphicData uri="http://schemas.openxmlformats.org/drawingml/2006/table">
            <a:tbl>
              <a:tblPr firstRow="1" bandRow="1">
                <a:tableStyleId>{5C22544A-7EE6-4342-B048-85BDC9FD1C3A}</a:tableStyleId>
              </a:tblPr>
              <a:tblGrid>
                <a:gridCol w="522732">
                  <a:extLst>
                    <a:ext uri="{9D8B030D-6E8A-4147-A177-3AD203B41FA5}">
                      <a16:colId xmlns:a16="http://schemas.microsoft.com/office/drawing/2014/main" val="3366563197"/>
                    </a:ext>
                  </a:extLst>
                </a:gridCol>
                <a:gridCol w="522732">
                  <a:extLst>
                    <a:ext uri="{9D8B030D-6E8A-4147-A177-3AD203B41FA5}">
                      <a16:colId xmlns:a16="http://schemas.microsoft.com/office/drawing/2014/main" val="3160086543"/>
                    </a:ext>
                  </a:extLst>
                </a:gridCol>
                <a:gridCol w="522732">
                  <a:extLst>
                    <a:ext uri="{9D8B030D-6E8A-4147-A177-3AD203B41FA5}">
                      <a16:colId xmlns:a16="http://schemas.microsoft.com/office/drawing/2014/main" val="1625989949"/>
                    </a:ext>
                  </a:extLst>
                </a:gridCol>
                <a:gridCol w="522732">
                  <a:extLst>
                    <a:ext uri="{9D8B030D-6E8A-4147-A177-3AD203B41FA5}">
                      <a16:colId xmlns:a16="http://schemas.microsoft.com/office/drawing/2014/main" val="1049023960"/>
                    </a:ext>
                  </a:extLst>
                </a:gridCol>
                <a:gridCol w="522732">
                  <a:extLst>
                    <a:ext uri="{9D8B030D-6E8A-4147-A177-3AD203B41FA5}">
                      <a16:colId xmlns:a16="http://schemas.microsoft.com/office/drawing/2014/main" val="524784351"/>
                    </a:ext>
                  </a:extLst>
                </a:gridCol>
                <a:gridCol w="522732">
                  <a:extLst>
                    <a:ext uri="{9D8B030D-6E8A-4147-A177-3AD203B41FA5}">
                      <a16:colId xmlns:a16="http://schemas.microsoft.com/office/drawing/2014/main" val="2292034954"/>
                    </a:ext>
                  </a:extLst>
                </a:gridCol>
              </a:tblGrid>
              <a:tr h="327651">
                <a:tc gridSpan="6">
                  <a:txBody>
                    <a:bodyPr/>
                    <a:lstStyle/>
                    <a:p>
                      <a:pPr algn="ctr"/>
                      <a:r>
                        <a:rPr lang="en-US" dirty="0"/>
                        <a:t>I</a:t>
                      </a:r>
                      <a:r>
                        <a:rPr lang="en-EG" dirty="0"/>
                        <a:t>nput channel 2</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978010426"/>
                  </a:ext>
                </a:extLst>
              </a:tr>
              <a:tr h="327651">
                <a:tc>
                  <a:txBody>
                    <a:bodyPr/>
                    <a:lstStyle/>
                    <a:p>
                      <a:pPr algn="ctr"/>
                      <a:r>
                        <a:rPr lang="en-EG" dirty="0"/>
                        <a:t>75</a:t>
                      </a:r>
                    </a:p>
                  </a:txBody>
                  <a:tcPr/>
                </a:tc>
                <a:tc>
                  <a:txBody>
                    <a:bodyPr/>
                    <a:lstStyle/>
                    <a:p>
                      <a:pPr algn="ctr"/>
                      <a:r>
                        <a:rPr lang="en-EG" dirty="0"/>
                        <a:t>50</a:t>
                      </a:r>
                    </a:p>
                  </a:txBody>
                  <a:tcPr/>
                </a:tc>
                <a:tc>
                  <a:txBody>
                    <a:bodyPr/>
                    <a:lstStyle/>
                    <a:p>
                      <a:pPr algn="ctr"/>
                      <a:r>
                        <a:rPr lang="en-EG" dirty="0"/>
                        <a:t>60</a:t>
                      </a:r>
                    </a:p>
                  </a:txBody>
                  <a:tcPr/>
                </a:tc>
                <a:tc>
                  <a:txBody>
                    <a:bodyPr/>
                    <a:lstStyle/>
                    <a:p>
                      <a:pPr algn="ctr"/>
                      <a:r>
                        <a:rPr lang="en-EG" dirty="0"/>
                        <a:t>57</a:t>
                      </a:r>
                    </a:p>
                  </a:txBody>
                  <a:tcPr/>
                </a:tc>
                <a:tc>
                  <a:txBody>
                    <a:bodyPr/>
                    <a:lstStyle/>
                    <a:p>
                      <a:pPr algn="ctr"/>
                      <a:r>
                        <a:rPr lang="en-EG" dirty="0"/>
                        <a:t>14</a:t>
                      </a:r>
                    </a:p>
                  </a:txBody>
                  <a:tcPr/>
                </a:tc>
                <a:tc>
                  <a:txBody>
                    <a:bodyPr/>
                    <a:lstStyle/>
                    <a:p>
                      <a:pPr algn="ctr"/>
                      <a:r>
                        <a:rPr lang="en-EG" dirty="0"/>
                        <a:t>22</a:t>
                      </a:r>
                    </a:p>
                  </a:txBody>
                  <a:tcPr/>
                </a:tc>
                <a:extLst>
                  <a:ext uri="{0D108BD9-81ED-4DB2-BD59-A6C34878D82A}">
                    <a16:rowId xmlns:a16="http://schemas.microsoft.com/office/drawing/2014/main" val="3382186020"/>
                  </a:ext>
                </a:extLst>
              </a:tr>
              <a:tr h="327651">
                <a:tc>
                  <a:txBody>
                    <a:bodyPr/>
                    <a:lstStyle/>
                    <a:p>
                      <a:pPr algn="ctr"/>
                      <a:r>
                        <a:rPr lang="en-EG" dirty="0"/>
                        <a:t>5</a:t>
                      </a:r>
                    </a:p>
                  </a:txBody>
                  <a:tcPr/>
                </a:tc>
                <a:tc>
                  <a:txBody>
                    <a:bodyPr/>
                    <a:lstStyle/>
                    <a:p>
                      <a:pPr algn="ctr"/>
                      <a:r>
                        <a:rPr lang="en-EG" dirty="0"/>
                        <a:t>78</a:t>
                      </a:r>
                    </a:p>
                  </a:txBody>
                  <a:tcPr/>
                </a:tc>
                <a:tc>
                  <a:txBody>
                    <a:bodyPr/>
                    <a:lstStyle/>
                    <a:p>
                      <a:pPr algn="ctr"/>
                      <a:r>
                        <a:rPr lang="en-EG" dirty="0"/>
                        <a:t>18</a:t>
                      </a:r>
                    </a:p>
                  </a:txBody>
                  <a:tcPr/>
                </a:tc>
                <a:tc>
                  <a:txBody>
                    <a:bodyPr/>
                    <a:lstStyle/>
                    <a:p>
                      <a:pPr algn="ctr"/>
                      <a:r>
                        <a:rPr lang="en-EG" dirty="0"/>
                        <a:t>9</a:t>
                      </a:r>
                    </a:p>
                  </a:txBody>
                  <a:tcPr/>
                </a:tc>
                <a:tc>
                  <a:txBody>
                    <a:bodyPr/>
                    <a:lstStyle/>
                    <a:p>
                      <a:pPr algn="ctr"/>
                      <a:r>
                        <a:rPr lang="en-EG" dirty="0"/>
                        <a:t>30</a:t>
                      </a:r>
                    </a:p>
                  </a:txBody>
                  <a:tcPr/>
                </a:tc>
                <a:tc>
                  <a:txBody>
                    <a:bodyPr/>
                    <a:lstStyle/>
                    <a:p>
                      <a:pPr algn="ctr"/>
                      <a:r>
                        <a:rPr lang="en-EG" dirty="0"/>
                        <a:t>78</a:t>
                      </a:r>
                    </a:p>
                  </a:txBody>
                  <a:tcPr/>
                </a:tc>
                <a:extLst>
                  <a:ext uri="{0D108BD9-81ED-4DB2-BD59-A6C34878D82A}">
                    <a16:rowId xmlns:a16="http://schemas.microsoft.com/office/drawing/2014/main" val="1618022306"/>
                  </a:ext>
                </a:extLst>
              </a:tr>
              <a:tr h="327651">
                <a:tc>
                  <a:txBody>
                    <a:bodyPr/>
                    <a:lstStyle/>
                    <a:p>
                      <a:pPr algn="ctr"/>
                      <a:r>
                        <a:rPr lang="en-EG" dirty="0"/>
                        <a:t>77</a:t>
                      </a:r>
                    </a:p>
                  </a:txBody>
                  <a:tcPr/>
                </a:tc>
                <a:tc>
                  <a:txBody>
                    <a:bodyPr/>
                    <a:lstStyle/>
                    <a:p>
                      <a:pPr algn="ctr"/>
                      <a:r>
                        <a:rPr lang="en-EG" dirty="0"/>
                        <a:t>29</a:t>
                      </a:r>
                    </a:p>
                  </a:txBody>
                  <a:tcPr/>
                </a:tc>
                <a:tc>
                  <a:txBody>
                    <a:bodyPr/>
                    <a:lstStyle/>
                    <a:p>
                      <a:pPr algn="ctr"/>
                      <a:r>
                        <a:rPr lang="en-EG" dirty="0"/>
                        <a:t>54</a:t>
                      </a:r>
                    </a:p>
                  </a:txBody>
                  <a:tcPr/>
                </a:tc>
                <a:tc>
                  <a:txBody>
                    <a:bodyPr/>
                    <a:lstStyle/>
                    <a:p>
                      <a:pPr algn="ctr"/>
                      <a:r>
                        <a:rPr lang="en-EG" dirty="0"/>
                        <a:t>78</a:t>
                      </a:r>
                    </a:p>
                  </a:txBody>
                  <a:tcPr/>
                </a:tc>
                <a:tc>
                  <a:txBody>
                    <a:bodyPr/>
                    <a:lstStyle/>
                    <a:p>
                      <a:pPr algn="ctr"/>
                      <a:r>
                        <a:rPr lang="en-EG" dirty="0"/>
                        <a:t>52</a:t>
                      </a:r>
                    </a:p>
                  </a:txBody>
                  <a:tcPr/>
                </a:tc>
                <a:tc>
                  <a:txBody>
                    <a:bodyPr/>
                    <a:lstStyle/>
                    <a:p>
                      <a:pPr algn="ctr"/>
                      <a:r>
                        <a:rPr lang="en-EG" dirty="0"/>
                        <a:t>77</a:t>
                      </a:r>
                    </a:p>
                  </a:txBody>
                  <a:tcPr/>
                </a:tc>
                <a:extLst>
                  <a:ext uri="{0D108BD9-81ED-4DB2-BD59-A6C34878D82A}">
                    <a16:rowId xmlns:a16="http://schemas.microsoft.com/office/drawing/2014/main" val="240774664"/>
                  </a:ext>
                </a:extLst>
              </a:tr>
              <a:tr h="327651">
                <a:tc>
                  <a:txBody>
                    <a:bodyPr/>
                    <a:lstStyle/>
                    <a:p>
                      <a:pPr algn="ctr"/>
                      <a:r>
                        <a:rPr lang="en-EG" dirty="0"/>
                        <a:t>92</a:t>
                      </a:r>
                    </a:p>
                  </a:txBody>
                  <a:tcPr/>
                </a:tc>
                <a:tc>
                  <a:txBody>
                    <a:bodyPr/>
                    <a:lstStyle/>
                    <a:p>
                      <a:pPr algn="ctr"/>
                      <a:r>
                        <a:rPr lang="en-EG" dirty="0"/>
                        <a:t>43</a:t>
                      </a:r>
                    </a:p>
                  </a:txBody>
                  <a:tcPr/>
                </a:tc>
                <a:tc>
                  <a:txBody>
                    <a:bodyPr/>
                    <a:lstStyle/>
                    <a:p>
                      <a:pPr algn="ctr"/>
                      <a:r>
                        <a:rPr lang="en-EG" dirty="0"/>
                        <a:t>23</a:t>
                      </a:r>
                    </a:p>
                  </a:txBody>
                  <a:tcPr/>
                </a:tc>
                <a:tc>
                  <a:txBody>
                    <a:bodyPr/>
                    <a:lstStyle/>
                    <a:p>
                      <a:pPr algn="ctr"/>
                      <a:r>
                        <a:rPr lang="en-EG" dirty="0"/>
                        <a:t>89</a:t>
                      </a:r>
                    </a:p>
                  </a:txBody>
                  <a:tcPr/>
                </a:tc>
                <a:tc>
                  <a:txBody>
                    <a:bodyPr/>
                    <a:lstStyle/>
                    <a:p>
                      <a:pPr algn="ctr"/>
                      <a:r>
                        <a:rPr lang="en-EG" dirty="0"/>
                        <a:t>91</a:t>
                      </a:r>
                    </a:p>
                  </a:txBody>
                  <a:tcPr/>
                </a:tc>
                <a:tc>
                  <a:txBody>
                    <a:bodyPr/>
                    <a:lstStyle/>
                    <a:p>
                      <a:pPr algn="ctr"/>
                      <a:r>
                        <a:rPr lang="en-EG" dirty="0"/>
                        <a:t>70</a:t>
                      </a:r>
                    </a:p>
                  </a:txBody>
                  <a:tcPr/>
                </a:tc>
                <a:extLst>
                  <a:ext uri="{0D108BD9-81ED-4DB2-BD59-A6C34878D82A}">
                    <a16:rowId xmlns:a16="http://schemas.microsoft.com/office/drawing/2014/main" val="4260455522"/>
                  </a:ext>
                </a:extLst>
              </a:tr>
              <a:tr h="327651">
                <a:tc>
                  <a:txBody>
                    <a:bodyPr/>
                    <a:lstStyle/>
                    <a:p>
                      <a:pPr algn="ctr"/>
                      <a:r>
                        <a:rPr lang="en-EG" dirty="0"/>
                        <a:t>32</a:t>
                      </a:r>
                    </a:p>
                  </a:txBody>
                  <a:tcPr/>
                </a:tc>
                <a:tc>
                  <a:txBody>
                    <a:bodyPr/>
                    <a:lstStyle/>
                    <a:p>
                      <a:pPr algn="ctr"/>
                      <a:r>
                        <a:rPr lang="en-EG" dirty="0"/>
                        <a:t>52</a:t>
                      </a:r>
                    </a:p>
                  </a:txBody>
                  <a:tcPr/>
                </a:tc>
                <a:tc>
                  <a:txBody>
                    <a:bodyPr/>
                    <a:lstStyle/>
                    <a:p>
                      <a:pPr algn="ctr"/>
                      <a:r>
                        <a:rPr lang="en-EG" dirty="0"/>
                        <a:t>54</a:t>
                      </a:r>
                    </a:p>
                  </a:txBody>
                  <a:tcPr/>
                </a:tc>
                <a:tc>
                  <a:txBody>
                    <a:bodyPr/>
                    <a:lstStyle/>
                    <a:p>
                      <a:pPr algn="ctr"/>
                      <a:r>
                        <a:rPr lang="en-EG" dirty="0"/>
                        <a:t>81</a:t>
                      </a:r>
                    </a:p>
                  </a:txBody>
                  <a:tcPr/>
                </a:tc>
                <a:tc>
                  <a:txBody>
                    <a:bodyPr/>
                    <a:lstStyle/>
                    <a:p>
                      <a:pPr algn="ctr"/>
                      <a:r>
                        <a:rPr lang="en-EG" dirty="0"/>
                        <a:t>11</a:t>
                      </a:r>
                    </a:p>
                  </a:txBody>
                  <a:tcPr/>
                </a:tc>
                <a:tc>
                  <a:txBody>
                    <a:bodyPr/>
                    <a:lstStyle/>
                    <a:p>
                      <a:pPr algn="ctr"/>
                      <a:r>
                        <a:rPr lang="en-EG" dirty="0"/>
                        <a:t>14</a:t>
                      </a:r>
                    </a:p>
                  </a:txBody>
                  <a:tcPr/>
                </a:tc>
                <a:extLst>
                  <a:ext uri="{0D108BD9-81ED-4DB2-BD59-A6C34878D82A}">
                    <a16:rowId xmlns:a16="http://schemas.microsoft.com/office/drawing/2014/main" val="1718431964"/>
                  </a:ext>
                </a:extLst>
              </a:tr>
              <a:tr h="327651">
                <a:tc>
                  <a:txBody>
                    <a:bodyPr/>
                    <a:lstStyle/>
                    <a:p>
                      <a:pPr algn="ctr"/>
                      <a:r>
                        <a:rPr lang="en-EG" dirty="0"/>
                        <a:t>87</a:t>
                      </a:r>
                    </a:p>
                  </a:txBody>
                  <a:tcPr/>
                </a:tc>
                <a:tc>
                  <a:txBody>
                    <a:bodyPr/>
                    <a:lstStyle/>
                    <a:p>
                      <a:pPr algn="ctr"/>
                      <a:r>
                        <a:rPr lang="en-EG" dirty="0"/>
                        <a:t>9</a:t>
                      </a:r>
                    </a:p>
                  </a:txBody>
                  <a:tcPr/>
                </a:tc>
                <a:tc>
                  <a:txBody>
                    <a:bodyPr/>
                    <a:lstStyle/>
                    <a:p>
                      <a:pPr algn="ctr"/>
                      <a:r>
                        <a:rPr lang="en-EG" dirty="0"/>
                        <a:t>48</a:t>
                      </a:r>
                    </a:p>
                  </a:txBody>
                  <a:tcPr/>
                </a:tc>
                <a:tc>
                  <a:txBody>
                    <a:bodyPr/>
                    <a:lstStyle/>
                    <a:p>
                      <a:pPr algn="ctr"/>
                      <a:r>
                        <a:rPr lang="en-EG" dirty="0"/>
                        <a:t>95</a:t>
                      </a:r>
                    </a:p>
                  </a:txBody>
                  <a:tcPr/>
                </a:tc>
                <a:tc>
                  <a:txBody>
                    <a:bodyPr/>
                    <a:lstStyle/>
                    <a:p>
                      <a:pPr algn="ctr"/>
                      <a:r>
                        <a:rPr lang="en-EG" dirty="0"/>
                        <a:t>55</a:t>
                      </a:r>
                    </a:p>
                  </a:txBody>
                  <a:tcPr/>
                </a:tc>
                <a:tc>
                  <a:txBody>
                    <a:bodyPr/>
                    <a:lstStyle/>
                    <a:p>
                      <a:pPr algn="ctr"/>
                      <a:r>
                        <a:rPr lang="en-EG" dirty="0"/>
                        <a:t>0</a:t>
                      </a:r>
                    </a:p>
                  </a:txBody>
                  <a:tcPr/>
                </a:tc>
                <a:extLst>
                  <a:ext uri="{0D108BD9-81ED-4DB2-BD59-A6C34878D82A}">
                    <a16:rowId xmlns:a16="http://schemas.microsoft.com/office/drawing/2014/main" val="2543489423"/>
                  </a:ext>
                </a:extLst>
              </a:tr>
            </a:tbl>
          </a:graphicData>
        </a:graphic>
      </p:graphicFrame>
      <p:graphicFrame>
        <p:nvGraphicFramePr>
          <p:cNvPr id="6" name="Table 6">
            <a:extLst>
              <a:ext uri="{FF2B5EF4-FFF2-40B4-BE49-F238E27FC236}">
                <a16:creationId xmlns:a16="http://schemas.microsoft.com/office/drawing/2014/main" id="{2FF19416-6EC7-1948-9A4F-B4966BBFB53D}"/>
              </a:ext>
            </a:extLst>
          </p:cNvPr>
          <p:cNvGraphicFramePr>
            <a:graphicFrameLocks noGrp="1"/>
          </p:cNvGraphicFramePr>
          <p:nvPr>
            <p:extLst>
              <p:ext uri="{D42A27DB-BD31-4B8C-83A1-F6EECF244321}">
                <p14:modId xmlns:p14="http://schemas.microsoft.com/office/powerpoint/2010/main" val="989448513"/>
              </p:ext>
            </p:extLst>
          </p:nvPr>
        </p:nvGraphicFramePr>
        <p:xfrm>
          <a:off x="1251750" y="3846167"/>
          <a:ext cx="3135402" cy="2560320"/>
        </p:xfrm>
        <a:graphic>
          <a:graphicData uri="http://schemas.openxmlformats.org/drawingml/2006/table">
            <a:tbl>
              <a:tblPr firstRow="1" bandRow="1">
                <a:tableStyleId>{5C22544A-7EE6-4342-B048-85BDC9FD1C3A}</a:tableStyleId>
              </a:tblPr>
              <a:tblGrid>
                <a:gridCol w="522567">
                  <a:extLst>
                    <a:ext uri="{9D8B030D-6E8A-4147-A177-3AD203B41FA5}">
                      <a16:colId xmlns:a16="http://schemas.microsoft.com/office/drawing/2014/main" val="1232697274"/>
                    </a:ext>
                  </a:extLst>
                </a:gridCol>
                <a:gridCol w="522567">
                  <a:extLst>
                    <a:ext uri="{9D8B030D-6E8A-4147-A177-3AD203B41FA5}">
                      <a16:colId xmlns:a16="http://schemas.microsoft.com/office/drawing/2014/main" val="3746545703"/>
                    </a:ext>
                  </a:extLst>
                </a:gridCol>
                <a:gridCol w="522567">
                  <a:extLst>
                    <a:ext uri="{9D8B030D-6E8A-4147-A177-3AD203B41FA5}">
                      <a16:colId xmlns:a16="http://schemas.microsoft.com/office/drawing/2014/main" val="888060665"/>
                    </a:ext>
                  </a:extLst>
                </a:gridCol>
                <a:gridCol w="522567">
                  <a:extLst>
                    <a:ext uri="{9D8B030D-6E8A-4147-A177-3AD203B41FA5}">
                      <a16:colId xmlns:a16="http://schemas.microsoft.com/office/drawing/2014/main" val="3914418397"/>
                    </a:ext>
                  </a:extLst>
                </a:gridCol>
                <a:gridCol w="522567">
                  <a:extLst>
                    <a:ext uri="{9D8B030D-6E8A-4147-A177-3AD203B41FA5}">
                      <a16:colId xmlns:a16="http://schemas.microsoft.com/office/drawing/2014/main" val="3396481478"/>
                    </a:ext>
                  </a:extLst>
                </a:gridCol>
                <a:gridCol w="522567">
                  <a:extLst>
                    <a:ext uri="{9D8B030D-6E8A-4147-A177-3AD203B41FA5}">
                      <a16:colId xmlns:a16="http://schemas.microsoft.com/office/drawing/2014/main" val="4233870327"/>
                    </a:ext>
                  </a:extLst>
                </a:gridCol>
              </a:tblGrid>
              <a:tr h="344948">
                <a:tc gridSpan="6">
                  <a:txBody>
                    <a:bodyPr/>
                    <a:lstStyle/>
                    <a:p>
                      <a:pPr algn="ctr"/>
                      <a:r>
                        <a:rPr lang="en-US" dirty="0"/>
                        <a:t>I</a:t>
                      </a:r>
                      <a:r>
                        <a:rPr lang="en-EG" dirty="0"/>
                        <a:t>nput channel 3</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4128771835"/>
                  </a:ext>
                </a:extLst>
              </a:tr>
              <a:tr h="344948">
                <a:tc>
                  <a:txBody>
                    <a:bodyPr/>
                    <a:lstStyle/>
                    <a:p>
                      <a:pPr algn="ctr"/>
                      <a:r>
                        <a:rPr lang="en-EG" dirty="0"/>
                        <a:t>78</a:t>
                      </a:r>
                    </a:p>
                  </a:txBody>
                  <a:tcPr/>
                </a:tc>
                <a:tc>
                  <a:txBody>
                    <a:bodyPr/>
                    <a:lstStyle/>
                    <a:p>
                      <a:pPr algn="ctr"/>
                      <a:r>
                        <a:rPr lang="en-EG" dirty="0"/>
                        <a:t>16</a:t>
                      </a:r>
                    </a:p>
                  </a:txBody>
                  <a:tcPr/>
                </a:tc>
                <a:tc>
                  <a:txBody>
                    <a:bodyPr/>
                    <a:lstStyle/>
                    <a:p>
                      <a:pPr algn="ctr"/>
                      <a:r>
                        <a:rPr lang="en-EG" dirty="0"/>
                        <a:t>22</a:t>
                      </a:r>
                    </a:p>
                  </a:txBody>
                  <a:tcPr/>
                </a:tc>
                <a:tc>
                  <a:txBody>
                    <a:bodyPr/>
                    <a:lstStyle/>
                    <a:p>
                      <a:pPr algn="ctr"/>
                      <a:r>
                        <a:rPr lang="en-EG" dirty="0"/>
                        <a:t>76</a:t>
                      </a:r>
                    </a:p>
                  </a:txBody>
                  <a:tcPr/>
                </a:tc>
                <a:tc>
                  <a:txBody>
                    <a:bodyPr/>
                    <a:lstStyle/>
                    <a:p>
                      <a:pPr algn="ctr"/>
                      <a:r>
                        <a:rPr lang="en-EG" dirty="0"/>
                        <a:t>34</a:t>
                      </a:r>
                    </a:p>
                  </a:txBody>
                  <a:tcPr/>
                </a:tc>
                <a:tc>
                  <a:txBody>
                    <a:bodyPr/>
                    <a:lstStyle/>
                    <a:p>
                      <a:pPr algn="ctr"/>
                      <a:r>
                        <a:rPr lang="en-EG" dirty="0"/>
                        <a:t>21</a:t>
                      </a:r>
                    </a:p>
                  </a:txBody>
                  <a:tcPr/>
                </a:tc>
                <a:extLst>
                  <a:ext uri="{0D108BD9-81ED-4DB2-BD59-A6C34878D82A}">
                    <a16:rowId xmlns:a16="http://schemas.microsoft.com/office/drawing/2014/main" val="3672734683"/>
                  </a:ext>
                </a:extLst>
              </a:tr>
              <a:tr h="344948">
                <a:tc>
                  <a:txBody>
                    <a:bodyPr/>
                    <a:lstStyle/>
                    <a:p>
                      <a:pPr algn="ctr"/>
                      <a:r>
                        <a:rPr lang="en-EG" dirty="0"/>
                        <a:t>73</a:t>
                      </a:r>
                    </a:p>
                  </a:txBody>
                  <a:tcPr/>
                </a:tc>
                <a:tc>
                  <a:txBody>
                    <a:bodyPr/>
                    <a:lstStyle/>
                    <a:p>
                      <a:pPr algn="ctr"/>
                      <a:r>
                        <a:rPr lang="en-EG" dirty="0"/>
                        <a:t>38</a:t>
                      </a:r>
                    </a:p>
                  </a:txBody>
                  <a:tcPr/>
                </a:tc>
                <a:tc>
                  <a:txBody>
                    <a:bodyPr/>
                    <a:lstStyle/>
                    <a:p>
                      <a:pPr algn="ctr"/>
                      <a:r>
                        <a:rPr lang="en-EG" dirty="0"/>
                        <a:t>18</a:t>
                      </a:r>
                    </a:p>
                  </a:txBody>
                  <a:tcPr/>
                </a:tc>
                <a:tc>
                  <a:txBody>
                    <a:bodyPr/>
                    <a:lstStyle/>
                    <a:p>
                      <a:pPr algn="ctr"/>
                      <a:r>
                        <a:rPr lang="en-EG" dirty="0"/>
                        <a:t>50</a:t>
                      </a:r>
                    </a:p>
                  </a:txBody>
                  <a:tcPr/>
                </a:tc>
                <a:tc>
                  <a:txBody>
                    <a:bodyPr/>
                    <a:lstStyle/>
                    <a:p>
                      <a:pPr algn="ctr"/>
                      <a:r>
                        <a:rPr lang="en-EG" dirty="0"/>
                        <a:t>19</a:t>
                      </a:r>
                    </a:p>
                  </a:txBody>
                  <a:tcPr/>
                </a:tc>
                <a:tc>
                  <a:txBody>
                    <a:bodyPr/>
                    <a:lstStyle/>
                    <a:p>
                      <a:pPr algn="ctr"/>
                      <a:r>
                        <a:rPr lang="en-EG" dirty="0"/>
                        <a:t>22</a:t>
                      </a:r>
                    </a:p>
                  </a:txBody>
                  <a:tcPr/>
                </a:tc>
                <a:extLst>
                  <a:ext uri="{0D108BD9-81ED-4DB2-BD59-A6C34878D82A}">
                    <a16:rowId xmlns:a16="http://schemas.microsoft.com/office/drawing/2014/main" val="3942506466"/>
                  </a:ext>
                </a:extLst>
              </a:tr>
              <a:tr h="344948">
                <a:tc>
                  <a:txBody>
                    <a:bodyPr/>
                    <a:lstStyle/>
                    <a:p>
                      <a:pPr algn="ctr"/>
                      <a:r>
                        <a:rPr lang="en-EG" dirty="0"/>
                        <a:t>84</a:t>
                      </a:r>
                    </a:p>
                  </a:txBody>
                  <a:tcPr/>
                </a:tc>
                <a:tc>
                  <a:txBody>
                    <a:bodyPr/>
                    <a:lstStyle/>
                    <a:p>
                      <a:pPr algn="ctr"/>
                      <a:r>
                        <a:rPr lang="en-EG" dirty="0"/>
                        <a:t>46</a:t>
                      </a:r>
                    </a:p>
                  </a:txBody>
                  <a:tcPr/>
                </a:tc>
                <a:tc>
                  <a:txBody>
                    <a:bodyPr/>
                    <a:lstStyle/>
                    <a:p>
                      <a:pPr algn="ctr"/>
                      <a:r>
                        <a:rPr lang="en-EG" dirty="0"/>
                        <a:t>39</a:t>
                      </a:r>
                    </a:p>
                  </a:txBody>
                  <a:tcPr/>
                </a:tc>
                <a:tc>
                  <a:txBody>
                    <a:bodyPr/>
                    <a:lstStyle/>
                    <a:p>
                      <a:pPr algn="ctr"/>
                      <a:r>
                        <a:rPr lang="en-EG" dirty="0"/>
                        <a:t>23</a:t>
                      </a:r>
                    </a:p>
                  </a:txBody>
                  <a:tcPr/>
                </a:tc>
                <a:tc>
                  <a:txBody>
                    <a:bodyPr/>
                    <a:lstStyle/>
                    <a:p>
                      <a:pPr algn="ctr"/>
                      <a:r>
                        <a:rPr lang="en-EG" dirty="0"/>
                        <a:t>6</a:t>
                      </a:r>
                    </a:p>
                  </a:txBody>
                  <a:tcPr/>
                </a:tc>
                <a:tc>
                  <a:txBody>
                    <a:bodyPr/>
                    <a:lstStyle/>
                    <a:p>
                      <a:pPr algn="ctr"/>
                      <a:r>
                        <a:rPr lang="en-EG" dirty="0"/>
                        <a:t>41</a:t>
                      </a:r>
                    </a:p>
                  </a:txBody>
                  <a:tcPr/>
                </a:tc>
                <a:extLst>
                  <a:ext uri="{0D108BD9-81ED-4DB2-BD59-A6C34878D82A}">
                    <a16:rowId xmlns:a16="http://schemas.microsoft.com/office/drawing/2014/main" val="80904749"/>
                  </a:ext>
                </a:extLst>
              </a:tr>
              <a:tr h="344948">
                <a:tc>
                  <a:txBody>
                    <a:bodyPr/>
                    <a:lstStyle/>
                    <a:p>
                      <a:pPr algn="ctr"/>
                      <a:r>
                        <a:rPr lang="en-EG" dirty="0"/>
                        <a:t>8</a:t>
                      </a:r>
                    </a:p>
                  </a:txBody>
                  <a:tcPr/>
                </a:tc>
                <a:tc>
                  <a:txBody>
                    <a:bodyPr/>
                    <a:lstStyle/>
                    <a:p>
                      <a:pPr algn="ctr"/>
                      <a:r>
                        <a:rPr lang="en-EG" dirty="0"/>
                        <a:t>38</a:t>
                      </a:r>
                    </a:p>
                  </a:txBody>
                  <a:tcPr/>
                </a:tc>
                <a:tc>
                  <a:txBody>
                    <a:bodyPr/>
                    <a:lstStyle/>
                    <a:p>
                      <a:pPr algn="ctr"/>
                      <a:r>
                        <a:rPr lang="en-EG" dirty="0"/>
                        <a:t>44</a:t>
                      </a:r>
                    </a:p>
                  </a:txBody>
                  <a:tcPr/>
                </a:tc>
                <a:tc>
                  <a:txBody>
                    <a:bodyPr/>
                    <a:lstStyle/>
                    <a:p>
                      <a:pPr algn="ctr"/>
                      <a:r>
                        <a:rPr lang="en-EG" dirty="0"/>
                        <a:t>5</a:t>
                      </a:r>
                    </a:p>
                  </a:txBody>
                  <a:tcPr/>
                </a:tc>
                <a:tc>
                  <a:txBody>
                    <a:bodyPr/>
                    <a:lstStyle/>
                    <a:p>
                      <a:pPr algn="ctr"/>
                      <a:r>
                        <a:rPr lang="en-EG" dirty="0"/>
                        <a:t>66</a:t>
                      </a:r>
                    </a:p>
                  </a:txBody>
                  <a:tcPr/>
                </a:tc>
                <a:tc>
                  <a:txBody>
                    <a:bodyPr/>
                    <a:lstStyle/>
                    <a:p>
                      <a:pPr algn="ctr"/>
                      <a:r>
                        <a:rPr lang="en-EG" dirty="0"/>
                        <a:t>75</a:t>
                      </a:r>
                    </a:p>
                  </a:txBody>
                  <a:tcPr/>
                </a:tc>
                <a:extLst>
                  <a:ext uri="{0D108BD9-81ED-4DB2-BD59-A6C34878D82A}">
                    <a16:rowId xmlns:a16="http://schemas.microsoft.com/office/drawing/2014/main" val="2090138181"/>
                  </a:ext>
                </a:extLst>
              </a:tr>
              <a:tr h="344948">
                <a:tc>
                  <a:txBody>
                    <a:bodyPr/>
                    <a:lstStyle/>
                    <a:p>
                      <a:pPr algn="ctr"/>
                      <a:r>
                        <a:rPr lang="en-EG" dirty="0"/>
                        <a:t>0</a:t>
                      </a:r>
                    </a:p>
                  </a:txBody>
                  <a:tcPr/>
                </a:tc>
                <a:tc>
                  <a:txBody>
                    <a:bodyPr/>
                    <a:lstStyle/>
                    <a:p>
                      <a:pPr algn="ctr"/>
                      <a:r>
                        <a:rPr lang="en-EG" dirty="0"/>
                        <a:t>19</a:t>
                      </a:r>
                    </a:p>
                  </a:txBody>
                  <a:tcPr/>
                </a:tc>
                <a:tc>
                  <a:txBody>
                    <a:bodyPr/>
                    <a:lstStyle/>
                    <a:p>
                      <a:pPr algn="ctr"/>
                      <a:r>
                        <a:rPr lang="en-EG" dirty="0"/>
                        <a:t>58</a:t>
                      </a:r>
                    </a:p>
                  </a:txBody>
                  <a:tcPr/>
                </a:tc>
                <a:tc>
                  <a:txBody>
                    <a:bodyPr/>
                    <a:lstStyle/>
                    <a:p>
                      <a:pPr algn="ctr"/>
                      <a:r>
                        <a:rPr lang="en-EG" dirty="0"/>
                        <a:t>38</a:t>
                      </a:r>
                    </a:p>
                  </a:txBody>
                  <a:tcPr/>
                </a:tc>
                <a:tc>
                  <a:txBody>
                    <a:bodyPr/>
                    <a:lstStyle/>
                    <a:p>
                      <a:pPr algn="ctr"/>
                      <a:r>
                        <a:rPr lang="en-EG" dirty="0"/>
                        <a:t>56</a:t>
                      </a:r>
                    </a:p>
                  </a:txBody>
                  <a:tcPr/>
                </a:tc>
                <a:tc>
                  <a:txBody>
                    <a:bodyPr/>
                    <a:lstStyle/>
                    <a:p>
                      <a:pPr algn="ctr"/>
                      <a:r>
                        <a:rPr lang="en-EG" dirty="0"/>
                        <a:t>19</a:t>
                      </a:r>
                    </a:p>
                  </a:txBody>
                  <a:tcPr/>
                </a:tc>
                <a:extLst>
                  <a:ext uri="{0D108BD9-81ED-4DB2-BD59-A6C34878D82A}">
                    <a16:rowId xmlns:a16="http://schemas.microsoft.com/office/drawing/2014/main" val="1822396963"/>
                  </a:ext>
                </a:extLst>
              </a:tr>
              <a:tr h="344948">
                <a:tc>
                  <a:txBody>
                    <a:bodyPr/>
                    <a:lstStyle/>
                    <a:p>
                      <a:pPr algn="ctr"/>
                      <a:r>
                        <a:rPr lang="en-EG" dirty="0"/>
                        <a:t>55</a:t>
                      </a:r>
                    </a:p>
                  </a:txBody>
                  <a:tcPr/>
                </a:tc>
                <a:tc>
                  <a:txBody>
                    <a:bodyPr/>
                    <a:lstStyle/>
                    <a:p>
                      <a:pPr algn="ctr"/>
                      <a:r>
                        <a:rPr lang="en-EG" dirty="0"/>
                        <a:t>38</a:t>
                      </a:r>
                    </a:p>
                  </a:txBody>
                  <a:tcPr/>
                </a:tc>
                <a:tc>
                  <a:txBody>
                    <a:bodyPr/>
                    <a:lstStyle/>
                    <a:p>
                      <a:pPr algn="ctr"/>
                      <a:r>
                        <a:rPr lang="en-EG" dirty="0"/>
                        <a:t>49</a:t>
                      </a:r>
                    </a:p>
                  </a:txBody>
                  <a:tcPr/>
                </a:tc>
                <a:tc>
                  <a:txBody>
                    <a:bodyPr/>
                    <a:lstStyle/>
                    <a:p>
                      <a:pPr algn="ctr"/>
                      <a:r>
                        <a:rPr lang="en-EG" dirty="0"/>
                        <a:t>97</a:t>
                      </a:r>
                    </a:p>
                  </a:txBody>
                  <a:tcPr/>
                </a:tc>
                <a:tc>
                  <a:txBody>
                    <a:bodyPr/>
                    <a:lstStyle/>
                    <a:p>
                      <a:pPr algn="ctr"/>
                      <a:r>
                        <a:rPr lang="en-EG" dirty="0"/>
                        <a:t>18</a:t>
                      </a:r>
                    </a:p>
                  </a:txBody>
                  <a:tcPr/>
                </a:tc>
                <a:tc>
                  <a:txBody>
                    <a:bodyPr/>
                    <a:lstStyle/>
                    <a:p>
                      <a:pPr algn="ctr"/>
                      <a:r>
                        <a:rPr lang="en-EG" dirty="0"/>
                        <a:t>8</a:t>
                      </a:r>
                    </a:p>
                  </a:txBody>
                  <a:tcPr/>
                </a:tc>
                <a:extLst>
                  <a:ext uri="{0D108BD9-81ED-4DB2-BD59-A6C34878D82A}">
                    <a16:rowId xmlns:a16="http://schemas.microsoft.com/office/drawing/2014/main" val="619348641"/>
                  </a:ext>
                </a:extLst>
              </a:tr>
            </a:tbl>
          </a:graphicData>
        </a:graphic>
      </p:graphicFrame>
    </p:spTree>
    <p:extLst>
      <p:ext uri="{BB962C8B-B14F-4D97-AF65-F5344CB8AC3E}">
        <p14:creationId xmlns:p14="http://schemas.microsoft.com/office/powerpoint/2010/main" val="80127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D8224EF-52A9-5748-9EBA-EF1F1D89AD78}"/>
              </a:ext>
            </a:extLst>
          </p:cNvPr>
          <p:cNvGraphicFramePr>
            <a:graphicFrameLocks noGrp="1"/>
          </p:cNvGraphicFramePr>
          <p:nvPr>
            <p:ph idx="1"/>
            <p:extLst>
              <p:ext uri="{D42A27DB-BD31-4B8C-83A1-F6EECF244321}">
                <p14:modId xmlns:p14="http://schemas.microsoft.com/office/powerpoint/2010/main" val="3052349800"/>
              </p:ext>
            </p:extLst>
          </p:nvPr>
        </p:nvGraphicFramePr>
        <p:xfrm>
          <a:off x="677689" y="2792790"/>
          <a:ext cx="7912974" cy="1483360"/>
        </p:xfrm>
        <a:graphic>
          <a:graphicData uri="http://schemas.openxmlformats.org/drawingml/2006/table">
            <a:tbl>
              <a:tblPr firstRow="1" bandRow="1">
                <a:tableStyleId>{5C22544A-7EE6-4342-B048-85BDC9FD1C3A}</a:tableStyleId>
              </a:tblPr>
              <a:tblGrid>
                <a:gridCol w="2637658">
                  <a:extLst>
                    <a:ext uri="{9D8B030D-6E8A-4147-A177-3AD203B41FA5}">
                      <a16:colId xmlns:a16="http://schemas.microsoft.com/office/drawing/2014/main" val="279839680"/>
                    </a:ext>
                  </a:extLst>
                </a:gridCol>
                <a:gridCol w="2637658">
                  <a:extLst>
                    <a:ext uri="{9D8B030D-6E8A-4147-A177-3AD203B41FA5}">
                      <a16:colId xmlns:a16="http://schemas.microsoft.com/office/drawing/2014/main" val="1640098838"/>
                    </a:ext>
                  </a:extLst>
                </a:gridCol>
                <a:gridCol w="2637658">
                  <a:extLst>
                    <a:ext uri="{9D8B030D-6E8A-4147-A177-3AD203B41FA5}">
                      <a16:colId xmlns:a16="http://schemas.microsoft.com/office/drawing/2014/main" val="29433648"/>
                    </a:ext>
                  </a:extLst>
                </a:gridCol>
              </a:tblGrid>
              <a:tr h="370840">
                <a:tc gridSpan="3">
                  <a:txBody>
                    <a:bodyPr/>
                    <a:lstStyle/>
                    <a:p>
                      <a:pPr algn="ctr"/>
                      <a:r>
                        <a:rPr lang="en-US" dirty="0"/>
                        <a:t>O</a:t>
                      </a:r>
                      <a:r>
                        <a:rPr lang="en-EG" dirty="0"/>
                        <a:t>utput channel 2</a:t>
                      </a:r>
                    </a:p>
                  </a:txBody>
                  <a:tcPr/>
                </a:tc>
                <a:tc hMerge="1">
                  <a:txBody>
                    <a:bodyPr/>
                    <a:lstStyle/>
                    <a:p>
                      <a:endParaRPr lang="en-EG"/>
                    </a:p>
                  </a:txBody>
                  <a:tcPr/>
                </a:tc>
                <a:tc hMerge="1">
                  <a:txBody>
                    <a:bodyPr/>
                    <a:lstStyle/>
                    <a:p>
                      <a:endParaRPr lang="en-EG" dirty="0"/>
                    </a:p>
                  </a:txBody>
                  <a:tcPr/>
                </a:tc>
                <a:extLst>
                  <a:ext uri="{0D108BD9-81ED-4DB2-BD59-A6C34878D82A}">
                    <a16:rowId xmlns:a16="http://schemas.microsoft.com/office/drawing/2014/main" val="9541031"/>
                  </a:ext>
                </a:extLst>
              </a:tr>
              <a:tr h="370840">
                <a:tc>
                  <a:txBody>
                    <a:bodyPr/>
                    <a:lstStyle/>
                    <a:p>
                      <a:pPr algn="ctr"/>
                      <a:r>
                        <a:rPr lang="en-EG" dirty="0"/>
                        <a:t>75</a:t>
                      </a:r>
                    </a:p>
                  </a:txBody>
                  <a:tcPr/>
                </a:tc>
                <a:tc>
                  <a:txBody>
                    <a:bodyPr/>
                    <a:lstStyle/>
                    <a:p>
                      <a:pPr algn="ctr"/>
                      <a:r>
                        <a:rPr lang="en-EG" dirty="0"/>
                        <a:t>60</a:t>
                      </a:r>
                    </a:p>
                  </a:txBody>
                  <a:tcPr/>
                </a:tc>
                <a:tc>
                  <a:txBody>
                    <a:bodyPr/>
                    <a:lstStyle/>
                    <a:p>
                      <a:pPr algn="ctr"/>
                      <a:r>
                        <a:rPr lang="en-EG" dirty="0"/>
                        <a:t>78</a:t>
                      </a:r>
                    </a:p>
                  </a:txBody>
                  <a:tcPr/>
                </a:tc>
                <a:extLst>
                  <a:ext uri="{0D108BD9-81ED-4DB2-BD59-A6C34878D82A}">
                    <a16:rowId xmlns:a16="http://schemas.microsoft.com/office/drawing/2014/main" val="929561259"/>
                  </a:ext>
                </a:extLst>
              </a:tr>
              <a:tr h="370840">
                <a:tc>
                  <a:txBody>
                    <a:bodyPr/>
                    <a:lstStyle/>
                    <a:p>
                      <a:pPr algn="ctr"/>
                      <a:r>
                        <a:rPr lang="en-EG" dirty="0"/>
                        <a:t>92</a:t>
                      </a:r>
                    </a:p>
                  </a:txBody>
                  <a:tcPr/>
                </a:tc>
                <a:tc>
                  <a:txBody>
                    <a:bodyPr/>
                    <a:lstStyle/>
                    <a:p>
                      <a:pPr algn="ctr"/>
                      <a:r>
                        <a:rPr lang="en-EG" dirty="0"/>
                        <a:t>89</a:t>
                      </a:r>
                    </a:p>
                  </a:txBody>
                  <a:tcPr/>
                </a:tc>
                <a:tc>
                  <a:txBody>
                    <a:bodyPr/>
                    <a:lstStyle/>
                    <a:p>
                      <a:pPr algn="ctr"/>
                      <a:r>
                        <a:rPr lang="en-EG" dirty="0"/>
                        <a:t>91</a:t>
                      </a:r>
                    </a:p>
                  </a:txBody>
                  <a:tcPr/>
                </a:tc>
                <a:extLst>
                  <a:ext uri="{0D108BD9-81ED-4DB2-BD59-A6C34878D82A}">
                    <a16:rowId xmlns:a16="http://schemas.microsoft.com/office/drawing/2014/main" val="3492436323"/>
                  </a:ext>
                </a:extLst>
              </a:tr>
              <a:tr h="370840">
                <a:tc>
                  <a:txBody>
                    <a:bodyPr/>
                    <a:lstStyle/>
                    <a:p>
                      <a:pPr algn="ctr"/>
                      <a:r>
                        <a:rPr lang="en-EG" dirty="0"/>
                        <a:t>87</a:t>
                      </a:r>
                    </a:p>
                  </a:txBody>
                  <a:tcPr/>
                </a:tc>
                <a:tc>
                  <a:txBody>
                    <a:bodyPr/>
                    <a:lstStyle/>
                    <a:p>
                      <a:pPr algn="ctr"/>
                      <a:r>
                        <a:rPr lang="en-EG" dirty="0"/>
                        <a:t>95</a:t>
                      </a:r>
                    </a:p>
                  </a:txBody>
                  <a:tcPr/>
                </a:tc>
                <a:tc>
                  <a:txBody>
                    <a:bodyPr/>
                    <a:lstStyle/>
                    <a:p>
                      <a:pPr algn="ctr"/>
                      <a:r>
                        <a:rPr lang="en-EG" dirty="0"/>
                        <a:t>55</a:t>
                      </a:r>
                    </a:p>
                  </a:txBody>
                  <a:tcPr/>
                </a:tc>
                <a:extLst>
                  <a:ext uri="{0D108BD9-81ED-4DB2-BD59-A6C34878D82A}">
                    <a16:rowId xmlns:a16="http://schemas.microsoft.com/office/drawing/2014/main" val="1955344478"/>
                  </a:ext>
                </a:extLst>
              </a:tr>
            </a:tbl>
          </a:graphicData>
        </a:graphic>
      </p:graphicFrame>
      <p:sp>
        <p:nvSpPr>
          <p:cNvPr id="4" name="Slide Number Placeholder 3">
            <a:extLst>
              <a:ext uri="{FF2B5EF4-FFF2-40B4-BE49-F238E27FC236}">
                <a16:creationId xmlns:a16="http://schemas.microsoft.com/office/drawing/2014/main" id="{54771B08-0FDB-3D4D-AC23-2B18E9855C67}"/>
              </a:ext>
            </a:extLst>
          </p:cNvPr>
          <p:cNvSpPr>
            <a:spLocks noGrp="1"/>
          </p:cNvSpPr>
          <p:nvPr>
            <p:ph type="sldNum" sz="quarter" idx="12"/>
          </p:nvPr>
        </p:nvSpPr>
        <p:spPr/>
        <p:txBody>
          <a:bodyPr/>
          <a:lstStyle/>
          <a:p>
            <a:fld id="{3A98EE3D-8CD1-4C3F-BD1C-C98C9596463C}" type="slidenum">
              <a:rPr lang="en-US" smtClean="0"/>
              <a:pPr/>
              <a:t>93</a:t>
            </a:fld>
            <a:endParaRPr lang="en-US" dirty="0"/>
          </a:p>
        </p:txBody>
      </p:sp>
      <p:graphicFrame>
        <p:nvGraphicFramePr>
          <p:cNvPr id="6" name="Table 7">
            <a:extLst>
              <a:ext uri="{FF2B5EF4-FFF2-40B4-BE49-F238E27FC236}">
                <a16:creationId xmlns:a16="http://schemas.microsoft.com/office/drawing/2014/main" id="{6B1065A5-01EC-0749-8ECD-6FF1DCE14A01}"/>
              </a:ext>
            </a:extLst>
          </p:cNvPr>
          <p:cNvGraphicFramePr>
            <a:graphicFrameLocks noGrp="1"/>
          </p:cNvGraphicFramePr>
          <p:nvPr>
            <p:extLst>
              <p:ext uri="{D42A27DB-BD31-4B8C-83A1-F6EECF244321}">
                <p14:modId xmlns:p14="http://schemas.microsoft.com/office/powerpoint/2010/main" val="3124193673"/>
              </p:ext>
            </p:extLst>
          </p:nvPr>
        </p:nvGraphicFramePr>
        <p:xfrm>
          <a:off x="677689" y="1102995"/>
          <a:ext cx="7912974" cy="1478856"/>
        </p:xfrm>
        <a:graphic>
          <a:graphicData uri="http://schemas.openxmlformats.org/drawingml/2006/table">
            <a:tbl>
              <a:tblPr firstRow="1" bandRow="1">
                <a:tableStyleId>{5C22544A-7EE6-4342-B048-85BDC9FD1C3A}</a:tableStyleId>
              </a:tblPr>
              <a:tblGrid>
                <a:gridCol w="2637658">
                  <a:extLst>
                    <a:ext uri="{9D8B030D-6E8A-4147-A177-3AD203B41FA5}">
                      <a16:colId xmlns:a16="http://schemas.microsoft.com/office/drawing/2014/main" val="2623750788"/>
                    </a:ext>
                  </a:extLst>
                </a:gridCol>
                <a:gridCol w="2637658">
                  <a:extLst>
                    <a:ext uri="{9D8B030D-6E8A-4147-A177-3AD203B41FA5}">
                      <a16:colId xmlns:a16="http://schemas.microsoft.com/office/drawing/2014/main" val="2680268349"/>
                    </a:ext>
                  </a:extLst>
                </a:gridCol>
                <a:gridCol w="2637658">
                  <a:extLst>
                    <a:ext uri="{9D8B030D-6E8A-4147-A177-3AD203B41FA5}">
                      <a16:colId xmlns:a16="http://schemas.microsoft.com/office/drawing/2014/main" val="440233065"/>
                    </a:ext>
                  </a:extLst>
                </a:gridCol>
              </a:tblGrid>
              <a:tr h="328671">
                <a:tc gridSpan="3">
                  <a:txBody>
                    <a:bodyPr/>
                    <a:lstStyle/>
                    <a:p>
                      <a:pPr algn="ctr"/>
                      <a:r>
                        <a:rPr lang="en-US" dirty="0"/>
                        <a:t>O</a:t>
                      </a:r>
                      <a:r>
                        <a:rPr lang="en-EG" dirty="0"/>
                        <a:t>utput channel 1</a:t>
                      </a:r>
                    </a:p>
                  </a:txBody>
                  <a:tcPr/>
                </a:tc>
                <a:tc hMerge="1">
                  <a:txBody>
                    <a:bodyPr/>
                    <a:lstStyle/>
                    <a:p>
                      <a:endParaRPr lang="en-EG"/>
                    </a:p>
                  </a:txBody>
                  <a:tcPr/>
                </a:tc>
                <a:tc hMerge="1">
                  <a:txBody>
                    <a:bodyPr/>
                    <a:lstStyle/>
                    <a:p>
                      <a:endParaRPr lang="en-EG" dirty="0"/>
                    </a:p>
                  </a:txBody>
                  <a:tcPr/>
                </a:tc>
                <a:extLst>
                  <a:ext uri="{0D108BD9-81ED-4DB2-BD59-A6C34878D82A}">
                    <a16:rowId xmlns:a16="http://schemas.microsoft.com/office/drawing/2014/main" val="140620475"/>
                  </a:ext>
                </a:extLst>
              </a:tr>
              <a:tr h="371032">
                <a:tc>
                  <a:txBody>
                    <a:bodyPr/>
                    <a:lstStyle/>
                    <a:p>
                      <a:pPr algn="ctr"/>
                      <a:r>
                        <a:rPr lang="en-EG" dirty="0"/>
                        <a:t>98</a:t>
                      </a:r>
                    </a:p>
                  </a:txBody>
                  <a:tcPr/>
                </a:tc>
                <a:tc>
                  <a:txBody>
                    <a:bodyPr/>
                    <a:lstStyle/>
                    <a:p>
                      <a:pPr algn="ctr"/>
                      <a:r>
                        <a:rPr lang="en-EG" dirty="0"/>
                        <a:t>77</a:t>
                      </a:r>
                    </a:p>
                  </a:txBody>
                  <a:tcPr/>
                </a:tc>
                <a:tc>
                  <a:txBody>
                    <a:bodyPr/>
                    <a:lstStyle/>
                    <a:p>
                      <a:pPr algn="ctr"/>
                      <a:r>
                        <a:rPr lang="en-EG" dirty="0"/>
                        <a:t>74</a:t>
                      </a:r>
                    </a:p>
                  </a:txBody>
                  <a:tcPr/>
                </a:tc>
                <a:extLst>
                  <a:ext uri="{0D108BD9-81ED-4DB2-BD59-A6C34878D82A}">
                    <a16:rowId xmlns:a16="http://schemas.microsoft.com/office/drawing/2014/main" val="382387946"/>
                  </a:ext>
                </a:extLst>
              </a:tr>
              <a:tr h="371032">
                <a:tc>
                  <a:txBody>
                    <a:bodyPr/>
                    <a:lstStyle/>
                    <a:p>
                      <a:pPr algn="ctr"/>
                      <a:r>
                        <a:rPr lang="en-EG" dirty="0"/>
                        <a:t>99</a:t>
                      </a:r>
                    </a:p>
                  </a:txBody>
                  <a:tcPr/>
                </a:tc>
                <a:tc>
                  <a:txBody>
                    <a:bodyPr/>
                    <a:lstStyle/>
                    <a:p>
                      <a:pPr algn="ctr"/>
                      <a:r>
                        <a:rPr lang="en-EG" dirty="0"/>
                        <a:t>72</a:t>
                      </a:r>
                    </a:p>
                  </a:txBody>
                  <a:tcPr/>
                </a:tc>
                <a:tc>
                  <a:txBody>
                    <a:bodyPr/>
                    <a:lstStyle/>
                    <a:p>
                      <a:pPr algn="ctr"/>
                      <a:r>
                        <a:rPr lang="en-EG" dirty="0"/>
                        <a:t>91</a:t>
                      </a:r>
                    </a:p>
                  </a:txBody>
                  <a:tcPr/>
                </a:tc>
                <a:extLst>
                  <a:ext uri="{0D108BD9-81ED-4DB2-BD59-A6C34878D82A}">
                    <a16:rowId xmlns:a16="http://schemas.microsoft.com/office/drawing/2014/main" val="1813520285"/>
                  </a:ext>
                </a:extLst>
              </a:tr>
              <a:tr h="371032">
                <a:tc>
                  <a:txBody>
                    <a:bodyPr/>
                    <a:lstStyle/>
                    <a:p>
                      <a:pPr algn="ctr"/>
                      <a:r>
                        <a:rPr lang="en-EG" dirty="0"/>
                        <a:t>92</a:t>
                      </a:r>
                    </a:p>
                  </a:txBody>
                  <a:tcPr/>
                </a:tc>
                <a:tc>
                  <a:txBody>
                    <a:bodyPr/>
                    <a:lstStyle/>
                    <a:p>
                      <a:pPr algn="ctr"/>
                      <a:r>
                        <a:rPr lang="en-EG" dirty="0"/>
                        <a:t>96</a:t>
                      </a:r>
                    </a:p>
                  </a:txBody>
                  <a:tcPr/>
                </a:tc>
                <a:tc>
                  <a:txBody>
                    <a:bodyPr/>
                    <a:lstStyle/>
                    <a:p>
                      <a:pPr algn="ctr"/>
                      <a:r>
                        <a:rPr lang="en-EG" dirty="0"/>
                        <a:t>79</a:t>
                      </a:r>
                    </a:p>
                  </a:txBody>
                  <a:tcPr/>
                </a:tc>
                <a:extLst>
                  <a:ext uri="{0D108BD9-81ED-4DB2-BD59-A6C34878D82A}">
                    <a16:rowId xmlns:a16="http://schemas.microsoft.com/office/drawing/2014/main" val="4133414018"/>
                  </a:ext>
                </a:extLst>
              </a:tr>
            </a:tbl>
          </a:graphicData>
        </a:graphic>
      </p:graphicFrame>
      <p:graphicFrame>
        <p:nvGraphicFramePr>
          <p:cNvPr id="7" name="Table 3">
            <a:extLst>
              <a:ext uri="{FF2B5EF4-FFF2-40B4-BE49-F238E27FC236}">
                <a16:creationId xmlns:a16="http://schemas.microsoft.com/office/drawing/2014/main" id="{3844D673-E664-5A4A-8532-A8B18B12518D}"/>
              </a:ext>
            </a:extLst>
          </p:cNvPr>
          <p:cNvGraphicFramePr>
            <a:graphicFrameLocks noGrp="1"/>
          </p:cNvGraphicFramePr>
          <p:nvPr>
            <p:extLst>
              <p:ext uri="{D42A27DB-BD31-4B8C-83A1-F6EECF244321}">
                <p14:modId xmlns:p14="http://schemas.microsoft.com/office/powerpoint/2010/main" val="2522029869"/>
              </p:ext>
            </p:extLst>
          </p:nvPr>
        </p:nvGraphicFramePr>
        <p:xfrm>
          <a:off x="677688" y="4558002"/>
          <a:ext cx="7912974" cy="1483360"/>
        </p:xfrm>
        <a:graphic>
          <a:graphicData uri="http://schemas.openxmlformats.org/drawingml/2006/table">
            <a:tbl>
              <a:tblPr firstRow="1" bandRow="1">
                <a:tableStyleId>{5C22544A-7EE6-4342-B048-85BDC9FD1C3A}</a:tableStyleId>
              </a:tblPr>
              <a:tblGrid>
                <a:gridCol w="2637658">
                  <a:extLst>
                    <a:ext uri="{9D8B030D-6E8A-4147-A177-3AD203B41FA5}">
                      <a16:colId xmlns:a16="http://schemas.microsoft.com/office/drawing/2014/main" val="705022401"/>
                    </a:ext>
                  </a:extLst>
                </a:gridCol>
                <a:gridCol w="2637658">
                  <a:extLst>
                    <a:ext uri="{9D8B030D-6E8A-4147-A177-3AD203B41FA5}">
                      <a16:colId xmlns:a16="http://schemas.microsoft.com/office/drawing/2014/main" val="3632215668"/>
                    </a:ext>
                  </a:extLst>
                </a:gridCol>
                <a:gridCol w="2637658">
                  <a:extLst>
                    <a:ext uri="{9D8B030D-6E8A-4147-A177-3AD203B41FA5}">
                      <a16:colId xmlns:a16="http://schemas.microsoft.com/office/drawing/2014/main" val="2683336687"/>
                    </a:ext>
                  </a:extLst>
                </a:gridCol>
              </a:tblGrid>
              <a:tr h="370840">
                <a:tc gridSpan="3">
                  <a:txBody>
                    <a:bodyPr/>
                    <a:lstStyle/>
                    <a:p>
                      <a:pPr algn="ctr"/>
                      <a:r>
                        <a:rPr lang="en-US" dirty="0"/>
                        <a:t>O</a:t>
                      </a:r>
                      <a:r>
                        <a:rPr lang="en-EG" dirty="0"/>
                        <a:t>utput channel 3</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796799004"/>
                  </a:ext>
                </a:extLst>
              </a:tr>
              <a:tr h="370840">
                <a:tc>
                  <a:txBody>
                    <a:bodyPr/>
                    <a:lstStyle/>
                    <a:p>
                      <a:pPr algn="ctr"/>
                      <a:r>
                        <a:rPr lang="en-EG" dirty="0"/>
                        <a:t>78</a:t>
                      </a:r>
                    </a:p>
                  </a:txBody>
                  <a:tcPr/>
                </a:tc>
                <a:tc>
                  <a:txBody>
                    <a:bodyPr/>
                    <a:lstStyle/>
                    <a:p>
                      <a:pPr algn="ctr"/>
                      <a:r>
                        <a:rPr lang="en-EG" dirty="0"/>
                        <a:t>76</a:t>
                      </a:r>
                    </a:p>
                  </a:txBody>
                  <a:tcPr/>
                </a:tc>
                <a:tc>
                  <a:txBody>
                    <a:bodyPr/>
                    <a:lstStyle/>
                    <a:p>
                      <a:pPr algn="ctr"/>
                      <a:r>
                        <a:rPr lang="en-EG" dirty="0"/>
                        <a:t>34</a:t>
                      </a:r>
                    </a:p>
                  </a:txBody>
                  <a:tcPr/>
                </a:tc>
                <a:extLst>
                  <a:ext uri="{0D108BD9-81ED-4DB2-BD59-A6C34878D82A}">
                    <a16:rowId xmlns:a16="http://schemas.microsoft.com/office/drawing/2014/main" val="3184764445"/>
                  </a:ext>
                </a:extLst>
              </a:tr>
              <a:tr h="370840">
                <a:tc>
                  <a:txBody>
                    <a:bodyPr/>
                    <a:lstStyle/>
                    <a:p>
                      <a:pPr algn="ctr"/>
                      <a:r>
                        <a:rPr lang="en-EG" dirty="0"/>
                        <a:t>84</a:t>
                      </a:r>
                    </a:p>
                  </a:txBody>
                  <a:tcPr/>
                </a:tc>
                <a:tc>
                  <a:txBody>
                    <a:bodyPr/>
                    <a:lstStyle/>
                    <a:p>
                      <a:pPr algn="ctr"/>
                      <a:r>
                        <a:rPr lang="en-EG" dirty="0"/>
                        <a:t>44</a:t>
                      </a:r>
                    </a:p>
                  </a:txBody>
                  <a:tcPr/>
                </a:tc>
                <a:tc>
                  <a:txBody>
                    <a:bodyPr/>
                    <a:lstStyle/>
                    <a:p>
                      <a:pPr algn="ctr"/>
                      <a:r>
                        <a:rPr lang="en-EG" dirty="0"/>
                        <a:t>75</a:t>
                      </a:r>
                    </a:p>
                  </a:txBody>
                  <a:tcPr/>
                </a:tc>
                <a:extLst>
                  <a:ext uri="{0D108BD9-81ED-4DB2-BD59-A6C34878D82A}">
                    <a16:rowId xmlns:a16="http://schemas.microsoft.com/office/drawing/2014/main" val="2807530509"/>
                  </a:ext>
                </a:extLst>
              </a:tr>
              <a:tr h="370840">
                <a:tc>
                  <a:txBody>
                    <a:bodyPr/>
                    <a:lstStyle/>
                    <a:p>
                      <a:pPr algn="ctr"/>
                      <a:r>
                        <a:rPr lang="en-EG" dirty="0"/>
                        <a:t>55</a:t>
                      </a:r>
                    </a:p>
                  </a:txBody>
                  <a:tcPr/>
                </a:tc>
                <a:tc>
                  <a:txBody>
                    <a:bodyPr/>
                    <a:lstStyle/>
                    <a:p>
                      <a:pPr algn="ctr"/>
                      <a:r>
                        <a:rPr lang="en-EG" dirty="0"/>
                        <a:t>97</a:t>
                      </a:r>
                    </a:p>
                  </a:txBody>
                  <a:tcPr/>
                </a:tc>
                <a:tc>
                  <a:txBody>
                    <a:bodyPr/>
                    <a:lstStyle/>
                    <a:p>
                      <a:pPr algn="ctr"/>
                      <a:r>
                        <a:rPr lang="en-EG" dirty="0"/>
                        <a:t>56</a:t>
                      </a:r>
                    </a:p>
                  </a:txBody>
                  <a:tcPr/>
                </a:tc>
                <a:extLst>
                  <a:ext uri="{0D108BD9-81ED-4DB2-BD59-A6C34878D82A}">
                    <a16:rowId xmlns:a16="http://schemas.microsoft.com/office/drawing/2014/main" val="1845471369"/>
                  </a:ext>
                </a:extLst>
              </a:tr>
            </a:tbl>
          </a:graphicData>
        </a:graphic>
      </p:graphicFrame>
    </p:spTree>
    <p:extLst>
      <p:ext uri="{BB962C8B-B14F-4D97-AF65-F5344CB8AC3E}">
        <p14:creationId xmlns:p14="http://schemas.microsoft.com/office/powerpoint/2010/main" val="52421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183331" cy="1320800"/>
          </a:xfrm>
        </p:spPr>
        <p:txBody>
          <a:bodyPr>
            <a:normAutofit/>
          </a:bodyPr>
          <a:lstStyle/>
          <a:p>
            <a:r>
              <a:rPr lang="en-US" b="1" dirty="0">
                <a:effectLst>
                  <a:outerShdw blurRad="38100" dist="38100" dir="2700000" algn="tl">
                    <a:srgbClr val="000000">
                      <a:alpha val="43137"/>
                    </a:srgbClr>
                  </a:outerShdw>
                </a:effectLst>
              </a:rPr>
              <a:t>Simulation Results</a:t>
            </a:r>
          </a:p>
        </p:txBody>
      </p:sp>
      <p:graphicFrame>
        <p:nvGraphicFramePr>
          <p:cNvPr id="10" name="Diagram 9"/>
          <p:cNvGraphicFramePr/>
          <p:nvPr/>
        </p:nvGraphicFramePr>
        <p:xfrm>
          <a:off x="675745" y="2160983"/>
          <a:ext cx="4185623"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nvGraphicFramePr>
        <p:xfrm>
          <a:off x="5167477" y="2160983"/>
          <a:ext cx="4185618" cy="5762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C622AA48-5157-44F9-A1AC-BCDAC0017D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9" name="Content Placeholder 8">
            <a:extLst>
              <a:ext uri="{FF2B5EF4-FFF2-40B4-BE49-F238E27FC236}">
                <a16:creationId xmlns:a16="http://schemas.microsoft.com/office/drawing/2014/main" id="{E96B24E0-B069-7E4A-8608-C34615C2DB61}"/>
              </a:ext>
            </a:extLst>
          </p:cNvPr>
          <p:cNvSpPr>
            <a:spLocks noGrp="1"/>
          </p:cNvSpPr>
          <p:nvPr>
            <p:ph sz="quarter" idx="4"/>
          </p:nvPr>
        </p:nvSpPr>
        <p:spPr/>
        <p:txBody>
          <a:bodyPr/>
          <a:lstStyle/>
          <a:p>
            <a:endParaRPr lang="en-EG"/>
          </a:p>
        </p:txBody>
      </p:sp>
      <p:pic>
        <p:nvPicPr>
          <p:cNvPr id="12" name="Picture 11">
            <a:extLst>
              <a:ext uri="{FF2B5EF4-FFF2-40B4-BE49-F238E27FC236}">
                <a16:creationId xmlns:a16="http://schemas.microsoft.com/office/drawing/2014/main" id="{3ED4F5BD-BFA2-5F4E-AAD9-38CB769EE2EF}"/>
              </a:ext>
            </a:extLst>
          </p:cNvPr>
          <p:cNvPicPr/>
          <p:nvPr/>
        </p:nvPicPr>
        <p:blipFill>
          <a:blip r:embed="rId12"/>
          <a:stretch>
            <a:fillRect/>
          </a:stretch>
        </p:blipFill>
        <p:spPr>
          <a:xfrm>
            <a:off x="328209" y="1551709"/>
            <a:ext cx="9187786" cy="4489653"/>
          </a:xfrm>
          <a:prstGeom prst="rect">
            <a:avLst/>
          </a:prstGeom>
        </p:spPr>
      </p:pic>
    </p:spTree>
    <p:extLst>
      <p:ext uri="{BB962C8B-B14F-4D97-AF65-F5344CB8AC3E}">
        <p14:creationId xmlns:p14="http://schemas.microsoft.com/office/powerpoint/2010/main" val="419066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err="1">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ReLU</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6609407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err="1">
                <a:effectLst>
                  <a:outerShdw blurRad="38100" dist="38100" dir="2700000" algn="tl">
                    <a:srgbClr val="000000">
                      <a:alpha val="43137"/>
                    </a:srgbClr>
                  </a:outerShdw>
                </a:effectLst>
              </a:rPr>
              <a:t>ReLU</a:t>
            </a:r>
            <a:r>
              <a:rPr lang="en-US" b="1" dirty="0">
                <a:effectLst>
                  <a:outerShdw blurRad="38100" dist="38100" dir="2700000" algn="tl">
                    <a:srgbClr val="000000">
                      <a:alpha val="43137"/>
                    </a:srgbClr>
                  </a:outerShdw>
                </a:effectLst>
              </a:rPr>
              <a:t> Layer</a:t>
            </a:r>
            <a:r>
              <a:rPr lang="en-EG" b="1" dirty="0">
                <a:effectLst>
                  <a:outerShdw blurRad="38100" dist="38100" dir="2700000" algn="tl">
                    <a:srgbClr val="000000">
                      <a:alpha val="43137"/>
                    </a:srgbClr>
                  </a:outerShdw>
                </a:effectLst>
              </a:rPr>
              <a:t> </a:t>
            </a:r>
            <a:br>
              <a:rPr lang="en-US" dirty="0"/>
            </a:br>
            <a:endParaRPr lang="en-US" dirty="0"/>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dirty="0"/>
              <a:t>Input matrix of defined size </a:t>
            </a:r>
          </a:p>
          <a:p>
            <a:endParaRPr lang="en-US" dirty="0"/>
          </a:p>
          <a:p>
            <a:endParaRPr lang="en-EG" dirty="0"/>
          </a:p>
          <a:p>
            <a:r>
              <a:rPr lang="en-US" b="1" dirty="0"/>
              <a:t>Outputs:</a:t>
            </a:r>
            <a:r>
              <a:rPr lang="en-EG" b="1" dirty="0"/>
              <a:t> </a:t>
            </a:r>
            <a:r>
              <a:rPr lang="en-US" dirty="0"/>
              <a:t>Output matrix of same defined size but output greater than zero only</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98930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183331" cy="1320800"/>
          </a:xfrm>
        </p:spPr>
        <p:txBody>
          <a:bodyPr/>
          <a:lstStyle/>
          <a:p>
            <a:r>
              <a:rPr lang="en-US" b="1" dirty="0">
                <a:effectLst>
                  <a:outerShdw blurRad="38100" dist="38100" dir="2700000" algn="tl">
                    <a:srgbClr val="000000">
                      <a:alpha val="43137"/>
                    </a:srgbClr>
                  </a:outerShdw>
                </a:effectLst>
              </a:rPr>
              <a:t>Simulation Results</a:t>
            </a:r>
          </a:p>
        </p:txBody>
      </p:sp>
      <p:graphicFrame>
        <p:nvGraphicFramePr>
          <p:cNvPr id="11" name="Diagram 10"/>
          <p:cNvGraphicFramePr/>
          <p:nvPr/>
        </p:nvGraphicFramePr>
        <p:xfrm>
          <a:off x="5167477" y="2160983"/>
          <a:ext cx="4185618"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C622AA48-5157-44F9-A1AC-BCDAC0017D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3BDAA30D-BD65-9A4B-8F83-014D36F8E4E0}"/>
              </a:ext>
            </a:extLst>
          </p:cNvPr>
          <p:cNvPicPr/>
          <p:nvPr/>
        </p:nvPicPr>
        <p:blipFill>
          <a:blip r:embed="rId7"/>
          <a:stretch>
            <a:fillRect/>
          </a:stretch>
        </p:blipFill>
        <p:spPr>
          <a:xfrm>
            <a:off x="677334" y="1675620"/>
            <a:ext cx="7603375" cy="4572780"/>
          </a:xfrm>
          <a:prstGeom prst="rect">
            <a:avLst/>
          </a:prstGeom>
        </p:spPr>
      </p:pic>
    </p:spTree>
    <p:extLst>
      <p:ext uri="{BB962C8B-B14F-4D97-AF65-F5344CB8AC3E}">
        <p14:creationId xmlns:p14="http://schemas.microsoft.com/office/powerpoint/2010/main" val="248584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341632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Fully-connected layer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2973441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Fully-Connected Layer</a:t>
            </a:r>
            <a:r>
              <a:rPr lang="en-EG" b="1" dirty="0">
                <a:effectLst>
                  <a:outerShdw blurRad="38100" dist="38100" dir="2700000" algn="tl">
                    <a:srgbClr val="000000">
                      <a:alpha val="43137"/>
                    </a:srgbClr>
                  </a:outerShdw>
                </a:effectLst>
              </a:rPr>
              <a:t> </a:t>
            </a:r>
            <a:br>
              <a:rPr lang="en-US" dirty="0"/>
            </a:br>
            <a:endParaRPr lang="en-US" dirty="0"/>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b="1" dirty="0"/>
              <a:t>Flatt</a:t>
            </a:r>
            <a:r>
              <a:rPr lang="en-US" dirty="0"/>
              <a:t>ened input 1 dimensional</a:t>
            </a:r>
          </a:p>
          <a:p>
            <a:endParaRPr lang="en-EG" dirty="0"/>
          </a:p>
          <a:p>
            <a:r>
              <a:rPr lang="en-US" b="1" dirty="0"/>
              <a:t>Outputs:</a:t>
            </a:r>
            <a:r>
              <a:rPr lang="en-EG" b="1" dirty="0"/>
              <a:t> </a:t>
            </a:r>
            <a:r>
              <a:rPr lang="en-EG" dirty="0"/>
              <a:t>The flattened input multiplied by the weights then adding the bias on them</a:t>
            </a:r>
            <a:endParaRPr lang="en-US" dirty="0"/>
          </a:p>
          <a:p>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622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3900</Words>
  <Application>Microsoft Office PowerPoint</Application>
  <PresentationFormat>Widescreen</PresentationFormat>
  <Paragraphs>923</Paragraphs>
  <Slides>105</Slides>
  <Notes>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105</vt:i4>
      </vt:variant>
    </vt:vector>
  </HeadingPairs>
  <TitlesOfParts>
    <vt:vector size="117" baseType="lpstr">
      <vt:lpstr>Arial</vt:lpstr>
      <vt:lpstr>Calibri</vt:lpstr>
      <vt:lpstr>Calibri Light</vt:lpstr>
      <vt:lpstr>Cambria Math</vt:lpstr>
      <vt:lpstr>Times New Roman</vt:lpstr>
      <vt:lpstr>Trebuchet MS</vt:lpstr>
      <vt:lpstr>Wingdings</vt:lpstr>
      <vt:lpstr>Wingdings 3</vt:lpstr>
      <vt:lpstr>1_Facet</vt:lpstr>
      <vt:lpstr>Facet</vt:lpstr>
      <vt:lpstr>1_Office Theme</vt:lpstr>
      <vt:lpstr>2_Facet</vt:lpstr>
      <vt:lpstr>Neural Network-based Hardware Implementation for Object Detection in Autonomous Driving</vt:lpstr>
      <vt:lpstr>Agenda: </vt:lpstr>
      <vt:lpstr>PowerPoint Presentation</vt:lpstr>
      <vt:lpstr>Introduction: Autonomous Car</vt:lpstr>
      <vt:lpstr>PowerPoint Presentation</vt:lpstr>
      <vt:lpstr>Introduction: Levels of automation.</vt:lpstr>
      <vt:lpstr>Introduction: Autonomous Vehicle System. </vt:lpstr>
      <vt:lpstr>Introduction: Neural Networks </vt:lpstr>
      <vt:lpstr>PowerPoint Presentation</vt:lpstr>
      <vt:lpstr>Why do we need neural networks in the project?</vt:lpstr>
      <vt:lpstr>PowerPoint Presentation</vt:lpstr>
      <vt:lpstr>PowerPoint Presentation</vt:lpstr>
      <vt:lpstr>PowerPoint Presentation</vt:lpstr>
      <vt:lpstr>PowerPoint Presentation</vt:lpstr>
      <vt:lpstr>PowerPoint Presentation</vt:lpstr>
      <vt:lpstr>Phases of The Project. </vt:lpstr>
      <vt:lpstr>PowerPoint Presentation</vt:lpstr>
      <vt:lpstr>Methodology:</vt:lpstr>
      <vt:lpstr>PowerPoint Presentation</vt:lpstr>
      <vt:lpstr>How a neuron operates ?</vt:lpstr>
      <vt:lpstr>Types of activation functions.</vt:lpstr>
      <vt:lpstr>How to update the weights ? </vt:lpstr>
      <vt:lpstr>The SoftMax function.</vt:lpstr>
      <vt:lpstr>Loss functions and their types.</vt:lpstr>
      <vt:lpstr>Comparison between two types of loss functions.</vt:lpstr>
      <vt:lpstr>What is CNN and why using it?</vt:lpstr>
      <vt:lpstr>Layers of CNN.</vt:lpstr>
      <vt:lpstr>Convolution layer.</vt:lpstr>
      <vt:lpstr>Pooling layer.</vt:lpstr>
      <vt:lpstr>Max Pooling.</vt:lpstr>
      <vt:lpstr>Fully connected layer.</vt:lpstr>
      <vt:lpstr>PowerPoint Presentation</vt:lpstr>
      <vt:lpstr>Parameters that affect the Output volume size in a CNN.</vt:lpstr>
      <vt:lpstr>Effect of the number of filters.</vt:lpstr>
      <vt:lpstr>Effect of the stride.</vt:lpstr>
      <vt:lpstr>PowerPoint Presentation</vt:lpstr>
      <vt:lpstr>PowerPoint Presentation</vt:lpstr>
      <vt:lpstr>PowerPoint Presentation</vt:lpstr>
      <vt:lpstr>YOLO (You Only Look Once) </vt:lpstr>
      <vt:lpstr>YOLO (You Only Look Once) </vt:lpstr>
      <vt:lpstr>SSD (Single Shot Detector) </vt:lpstr>
      <vt:lpstr>R-CNN.</vt:lpstr>
      <vt:lpstr>Problems with RCNN. </vt:lpstr>
      <vt:lpstr>Fast RCNN.</vt:lpstr>
      <vt:lpstr>PowerPoint Presentation</vt:lpstr>
      <vt:lpstr>PowerPoint Presentation</vt:lpstr>
      <vt:lpstr>PowerPoint Presentation</vt:lpstr>
      <vt:lpstr>FASTER R-CNN</vt:lpstr>
      <vt:lpstr>PowerPoint Presentation</vt:lpstr>
      <vt:lpstr>COMPARISON</vt:lpstr>
      <vt:lpstr>PowerPoint Presentation</vt:lpstr>
      <vt:lpstr>Faster-RCNN Simulation</vt:lpstr>
      <vt:lpstr>PowerPoint Presentation</vt:lpstr>
      <vt:lpstr>Block diagram of the project</vt:lpstr>
      <vt:lpstr>PowerPoint Presentation</vt:lpstr>
      <vt:lpstr>Software implementation</vt:lpstr>
      <vt:lpstr>Layers used:</vt:lpstr>
      <vt:lpstr>Algorithms used</vt:lpstr>
      <vt:lpstr>Results:</vt:lpstr>
      <vt:lpstr>Results:</vt:lpstr>
      <vt:lpstr>Faster-RCNN Simulation</vt:lpstr>
      <vt:lpstr>Faster-RCNN Simulation</vt:lpstr>
      <vt:lpstr>Faster-RCNN Simulation</vt:lpstr>
      <vt:lpstr>Faster-RCNN Simulation</vt:lpstr>
      <vt:lpstr>Results</vt:lpstr>
      <vt:lpstr>Hardware Problems</vt:lpstr>
      <vt:lpstr>Solution </vt:lpstr>
      <vt:lpstr>Design process</vt:lpstr>
      <vt:lpstr>Extraction of weights</vt:lpstr>
      <vt:lpstr>LW VGG16</vt:lpstr>
      <vt:lpstr>Extraction of weights </vt:lpstr>
      <vt:lpstr>Changing images to readable form</vt:lpstr>
      <vt:lpstr>PowerPoint Presentation</vt:lpstr>
      <vt:lpstr>Methods of design </vt:lpstr>
      <vt:lpstr>HLS different tools</vt:lpstr>
      <vt:lpstr>What is HLS anyway ?</vt:lpstr>
      <vt:lpstr>Advantages of HLS</vt:lpstr>
      <vt:lpstr>Hardware Implementation</vt:lpstr>
      <vt:lpstr>PowerPoint Presentation</vt:lpstr>
      <vt:lpstr>Convolution Layer </vt:lpstr>
      <vt:lpstr>Software Results_v1</vt:lpstr>
      <vt:lpstr>Simulation results </vt:lpstr>
      <vt:lpstr> </vt:lpstr>
      <vt:lpstr>Simulation results (RGB Input images and kernel channels) </vt:lpstr>
      <vt:lpstr>PowerPoint Presentation</vt:lpstr>
      <vt:lpstr>Padding Layer</vt:lpstr>
      <vt:lpstr>Simulation results  </vt:lpstr>
      <vt:lpstr>When the input is 3d Matrix (channels * columns*rows) </vt:lpstr>
      <vt:lpstr>Padding ( padding image with multiple channels )</vt:lpstr>
      <vt:lpstr>PowerPoint Presentation</vt:lpstr>
      <vt:lpstr>Max Pooling Layer  </vt:lpstr>
      <vt:lpstr>Software Results</vt:lpstr>
      <vt:lpstr>PowerPoint Presentation</vt:lpstr>
      <vt:lpstr>Simulation Results</vt:lpstr>
      <vt:lpstr>PowerPoint Presentation</vt:lpstr>
      <vt:lpstr>ReLU Layer  </vt:lpstr>
      <vt:lpstr>Simulation Results</vt:lpstr>
      <vt:lpstr>PowerPoint Presentation</vt:lpstr>
      <vt:lpstr>Fully-Connected Layer  </vt:lpstr>
      <vt:lpstr>Software Results</vt:lpstr>
      <vt:lpstr>Performance evaluation</vt:lpstr>
      <vt:lpstr>Performance evaluation</vt:lpstr>
      <vt:lpstr>PowerPoint Presentation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Network-based Hardware Implementation for Object Detection in Autonomous Driving</dc:title>
  <dc:creator>Farah Khaled Abdel Samie Ahmed Jadallah</dc:creator>
  <cp:lastModifiedBy>Ramy Osama Mahmoud Elbassiouny 15p3077</cp:lastModifiedBy>
  <cp:revision>86</cp:revision>
  <dcterms:created xsi:type="dcterms:W3CDTF">2020-08-19T20:53:53Z</dcterms:created>
  <dcterms:modified xsi:type="dcterms:W3CDTF">2020-08-21T17:32:38Z</dcterms:modified>
</cp:coreProperties>
</file>